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309" r:id="rId2"/>
    <p:sldId id="266" r:id="rId3"/>
    <p:sldId id="310" r:id="rId4"/>
    <p:sldId id="288" r:id="rId5"/>
    <p:sldId id="318" r:id="rId6"/>
    <p:sldId id="319" r:id="rId7"/>
    <p:sldId id="268" r:id="rId8"/>
    <p:sldId id="269" r:id="rId9"/>
    <p:sldId id="311" r:id="rId10"/>
    <p:sldId id="320" r:id="rId11"/>
    <p:sldId id="316" r:id="rId12"/>
    <p:sldId id="308" r:id="rId13"/>
    <p:sldId id="305" r:id="rId14"/>
    <p:sldId id="257" r:id="rId15"/>
    <p:sldId id="280" r:id="rId16"/>
    <p:sldId id="281" r:id="rId17"/>
    <p:sldId id="282" r:id="rId18"/>
    <p:sldId id="279" r:id="rId19"/>
    <p:sldId id="315" r:id="rId20"/>
    <p:sldId id="322" r:id="rId21"/>
    <p:sldId id="323" r:id="rId22"/>
    <p:sldId id="324" r:id="rId23"/>
    <p:sldId id="326" r:id="rId24"/>
    <p:sldId id="327" r:id="rId25"/>
    <p:sldId id="328" r:id="rId26"/>
    <p:sldId id="329" r:id="rId27"/>
    <p:sldId id="313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0" r:id="rId39"/>
    <p:sldId id="342" r:id="rId40"/>
    <p:sldId id="341" r:id="rId41"/>
    <p:sldId id="343" r:id="rId42"/>
    <p:sldId id="344" r:id="rId43"/>
    <p:sldId id="345" r:id="rId44"/>
    <p:sldId id="347" r:id="rId45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DFFA7"/>
    <a:srgbClr val="3DCE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33" autoAdjust="0"/>
  </p:normalViewPr>
  <p:slideViewPr>
    <p:cSldViewPr>
      <p:cViewPr varScale="1">
        <p:scale>
          <a:sx n="110" d="100"/>
          <a:sy n="110" d="100"/>
        </p:scale>
        <p:origin x="9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57239-A00F-4AB3-88E4-80FF46758793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3EBF-01D3-4E03-A630-1860478F38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6599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F7A8F-99C9-47A6-9EBA-5DB38F681695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2968D-DF3C-4F51-89E7-2C53FDF9B9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844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42968D-DF3C-4F51-89E7-2C53FDF9B901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902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42968D-DF3C-4F51-89E7-2C53FDF9B90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52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11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603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42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62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62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82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729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399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13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86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722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60D0A-EA15-43EA-B3DF-6D3E37FB422E}" type="datetimeFigureOut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31FE9-4912-482D-BDD6-BA05E7A8AC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19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豐原區公所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lang="zh-TW" altLang="en-US" sz="2000" b="1" dirty="0">
              <a:solidFill>
                <a:srgbClr val="775F5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2498116" y="4022561"/>
            <a:ext cx="4426020" cy="2073005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grpSp>
        <p:nvGrpSpPr>
          <p:cNvPr id="19460" name="Group 70"/>
          <p:cNvGrpSpPr>
            <a:grpSpLocks/>
          </p:cNvGrpSpPr>
          <p:nvPr/>
        </p:nvGrpSpPr>
        <p:grpSpPr bwMode="auto">
          <a:xfrm>
            <a:off x="611188" y="4941888"/>
            <a:ext cx="1368425" cy="1439862"/>
            <a:chOff x="158" y="2976"/>
            <a:chExt cx="908" cy="1089"/>
          </a:xfrm>
        </p:grpSpPr>
        <p:sp>
          <p:nvSpPr>
            <p:cNvPr id="19473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80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19474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5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6" name="Text Box 69"/>
            <p:cNvSpPr txBox="1">
              <a:spLocks noChangeArrowheads="1"/>
            </p:cNvSpPr>
            <p:nvPr/>
          </p:nvSpPr>
          <p:spPr bwMode="auto">
            <a:xfrm>
              <a:off x="204" y="3782"/>
              <a:ext cx="83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40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2383620" y="6103504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門口│</a:t>
            </a:r>
          </a:p>
        </p:txBody>
      </p:sp>
      <p:sp>
        <p:nvSpPr>
          <p:cNvPr id="19463" name="AutoShape 13"/>
          <p:cNvSpPr>
            <a:spLocks noChangeArrowheads="1"/>
          </p:cNvSpPr>
          <p:nvPr/>
        </p:nvSpPr>
        <p:spPr bwMode="auto">
          <a:xfrm>
            <a:off x="6455881" y="6477197"/>
            <a:ext cx="319401" cy="305952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>
            <a:off x="3174174" y="6478154"/>
            <a:ext cx="317706" cy="335396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5923488" y="4941888"/>
            <a:ext cx="985776" cy="1120057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4930895" y="4011276"/>
            <a:ext cx="2009426" cy="922674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19469" name="Text Box 19"/>
          <p:cNvSpPr txBox="1">
            <a:spLocks noChangeArrowheads="1"/>
          </p:cNvSpPr>
          <p:nvPr/>
        </p:nvSpPr>
        <p:spPr bwMode="auto">
          <a:xfrm>
            <a:off x="4922765" y="4941888"/>
            <a:ext cx="1008778" cy="1135944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366822" y="6444044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SB420-0001</a:t>
            </a:r>
            <a:endParaRPr lang="zh-TW" altLang="en-US" dirty="0"/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5737079" y="6103504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門口│</a:t>
            </a: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2510120" y="4024981"/>
            <a:ext cx="403369" cy="20539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洗手間</a:t>
            </a: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2913489" y="4012354"/>
            <a:ext cx="2009426" cy="45911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住宿區</a:t>
            </a:r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2905434" y="4471473"/>
            <a:ext cx="1008778" cy="5914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200" dirty="0"/>
              <a:t>家庭式寢室</a:t>
            </a: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3914137" y="4471473"/>
            <a:ext cx="1008778" cy="5914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女寢室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2913564" y="5062950"/>
            <a:ext cx="1008778" cy="6165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buNone/>
            </a:pPr>
            <a:r>
              <a:rPr lang="zh-TW" altLang="en-US" sz="1200" dirty="0"/>
              <a:t>身障</a:t>
            </a:r>
            <a:r>
              <a:rPr lang="en-US" altLang="zh-TW" sz="1200" dirty="0"/>
              <a:t>/</a:t>
            </a:r>
            <a:r>
              <a:rPr lang="zh-TW" altLang="en-US" sz="1200" dirty="0"/>
              <a:t>老人</a:t>
            </a:r>
            <a:endParaRPr lang="en-US" altLang="zh-TW" sz="1200" dirty="0"/>
          </a:p>
          <a:p>
            <a:pPr algn="ctr">
              <a:buNone/>
            </a:pPr>
            <a:r>
              <a:rPr lang="zh-TW" altLang="en-US" sz="1200" dirty="0"/>
              <a:t>就寢區</a:t>
            </a: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3922267" y="5062950"/>
            <a:ext cx="1008778" cy="6165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男寢室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2929823" y="5679494"/>
            <a:ext cx="2001072" cy="386076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走道</a:t>
            </a:r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2510120" y="2678015"/>
            <a:ext cx="4426020" cy="915000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buNone/>
            </a:pPr>
            <a:r>
              <a:rPr lang="zh-TW" altLang="en-US" sz="1800" dirty="0"/>
              <a:t>            文康區</a:t>
            </a:r>
            <a:r>
              <a:rPr lang="en-US" altLang="zh-TW" sz="1800" dirty="0"/>
              <a:t>/</a:t>
            </a:r>
            <a:r>
              <a:rPr lang="zh-TW" altLang="en-US" sz="1800" dirty="0"/>
              <a:t>用餐區</a:t>
            </a: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19461" name="Rectangle 28"/>
          <p:cNvSpPr>
            <a:spLocks noChangeArrowheads="1"/>
          </p:cNvSpPr>
          <p:nvPr/>
        </p:nvSpPr>
        <p:spPr bwMode="auto">
          <a:xfrm>
            <a:off x="2493414" y="2678015"/>
            <a:ext cx="436410" cy="946418"/>
          </a:xfrm>
          <a:prstGeom prst="rect">
            <a:avLst/>
          </a:prstGeom>
          <a:solidFill>
            <a:srgbClr val="0000FF">
              <a:alpha val="6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衛</a:t>
            </a:r>
            <a:endParaRPr kumimoji="0" lang="en-US" altLang="zh-TW" sz="1800" dirty="0">
              <a:solidFill>
                <a:srgbClr val="FFFF00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浴</a:t>
            </a:r>
            <a:endParaRPr kumimoji="0" lang="en-US" altLang="zh-TW" sz="1800" dirty="0">
              <a:solidFill>
                <a:srgbClr val="FFFF00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間</a:t>
            </a: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2493413" y="1367709"/>
            <a:ext cx="4426020" cy="915000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66852" y="361898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dirty="0"/>
              <a:t>地下室</a:t>
            </a:r>
          </a:p>
        </p:txBody>
      </p:sp>
      <p:sp>
        <p:nvSpPr>
          <p:cNvPr id="50" name="矩形 49"/>
          <p:cNvSpPr/>
          <p:nvPr/>
        </p:nvSpPr>
        <p:spPr>
          <a:xfrm>
            <a:off x="2590323" y="228602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dirty="0"/>
              <a:t>一樓</a:t>
            </a:r>
          </a:p>
        </p:txBody>
      </p:sp>
      <p:sp>
        <p:nvSpPr>
          <p:cNvPr id="51" name="矩形 50"/>
          <p:cNvSpPr/>
          <p:nvPr/>
        </p:nvSpPr>
        <p:spPr>
          <a:xfrm>
            <a:off x="2570480" y="93249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dirty="0"/>
              <a:t>四樓</a:t>
            </a:r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4930895" y="1363352"/>
            <a:ext cx="2009426" cy="5534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文康區</a:t>
            </a: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12AEA1CD-CBD1-4048-9282-A03A4BBE4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7134" y="2699986"/>
            <a:ext cx="1117801" cy="880761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33" name="圓角矩形 24">
            <a:extLst>
              <a:ext uri="{FF2B5EF4-FFF2-40B4-BE49-F238E27FC236}">
                <a16:creationId xmlns:a16="http://schemas.microsoft.com/office/drawing/2014/main" id="{97A4920F-31E9-4932-A4F9-C4BBC2A9D80B}"/>
              </a:ext>
            </a:extLst>
          </p:cNvPr>
          <p:cNvSpPr/>
          <p:nvPr/>
        </p:nvSpPr>
        <p:spPr>
          <a:xfrm>
            <a:off x="6213390" y="2821358"/>
            <a:ext cx="711590" cy="7271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哺集乳室</a:t>
            </a:r>
          </a:p>
        </p:txBody>
      </p:sp>
    </p:spTree>
    <p:extLst>
      <p:ext uri="{BB962C8B-B14F-4D97-AF65-F5344CB8AC3E}">
        <p14:creationId xmlns:p14="http://schemas.microsoft.com/office/powerpoint/2010/main" val="4206159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372052" y="1227359"/>
            <a:ext cx="8028140" cy="4405080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53" name="Text Box 12">
            <a:extLst>
              <a:ext uri="{FF2B5EF4-FFF2-40B4-BE49-F238E27FC236}">
                <a16:creationId xmlns:a16="http://schemas.microsoft.com/office/drawing/2014/main" id="{DAB657C1-A21D-4AE5-9E5B-6A7F9D448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2051" y="2782470"/>
            <a:ext cx="461665" cy="18556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48" name="AutoShape 24"/>
          <p:cNvSpPr>
            <a:spLocks noChangeArrowheads="1"/>
          </p:cNvSpPr>
          <p:nvPr/>
        </p:nvSpPr>
        <p:spPr bwMode="auto">
          <a:xfrm rot="10800000">
            <a:off x="8456070" y="3317874"/>
            <a:ext cx="536709" cy="260044"/>
          </a:xfrm>
          <a:prstGeom prst="rightArrow">
            <a:avLst>
              <a:gd name="adj1" fmla="val 73175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圳寮里活動中心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3206870" y="5905533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│BF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2" name="圓角矩形 1"/>
          <p:cNvSpPr/>
          <p:nvPr/>
        </p:nvSpPr>
        <p:spPr>
          <a:xfrm>
            <a:off x="1671948" y="5845736"/>
            <a:ext cx="1707236" cy="5633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休息區</a:t>
            </a:r>
          </a:p>
        </p:txBody>
      </p:sp>
      <p:sp>
        <p:nvSpPr>
          <p:cNvPr id="3" name="圓角矩形 2"/>
          <p:cNvSpPr/>
          <p:nvPr/>
        </p:nvSpPr>
        <p:spPr>
          <a:xfrm>
            <a:off x="4972660" y="797671"/>
            <a:ext cx="2407651" cy="4434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室外廚房</a:t>
            </a:r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>
            <a:off x="8463467" y="4020091"/>
            <a:ext cx="529312" cy="369332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3" name="文字方塊 32"/>
          <p:cNvSpPr txBox="1"/>
          <p:nvPr/>
        </p:nvSpPr>
        <p:spPr>
          <a:xfrm>
            <a:off x="5970208" y="6346949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   本樓層有樓梯          </a:t>
            </a:r>
          </a:p>
        </p:txBody>
      </p:sp>
      <p:pic>
        <p:nvPicPr>
          <p:cNvPr id="35" name="圖片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564" y="6248570"/>
            <a:ext cx="415016" cy="467711"/>
          </a:xfrm>
          <a:prstGeom prst="rect">
            <a:avLst/>
          </a:prstGeom>
        </p:spPr>
      </p:pic>
      <p:grpSp>
        <p:nvGrpSpPr>
          <p:cNvPr id="36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7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8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9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40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1" name="文字方塊 40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SB420-0011</a:t>
            </a:r>
            <a:endParaRPr lang="zh-TW" altLang="en-US" dirty="0"/>
          </a:p>
        </p:txBody>
      </p:sp>
      <p:sp>
        <p:nvSpPr>
          <p:cNvPr id="51" name="AutoShape 24"/>
          <p:cNvSpPr>
            <a:spLocks noChangeArrowheads="1"/>
          </p:cNvSpPr>
          <p:nvPr/>
        </p:nvSpPr>
        <p:spPr bwMode="auto">
          <a:xfrm rot="5400000">
            <a:off x="1666337" y="3616131"/>
            <a:ext cx="785492" cy="494041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2" name="AutoShape 24"/>
          <p:cNvSpPr>
            <a:spLocks noChangeArrowheads="1"/>
          </p:cNvSpPr>
          <p:nvPr/>
        </p:nvSpPr>
        <p:spPr bwMode="auto">
          <a:xfrm>
            <a:off x="3206870" y="515553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2" name="Text Box 15">
            <a:extLst>
              <a:ext uri="{FF2B5EF4-FFF2-40B4-BE49-F238E27FC236}">
                <a16:creationId xmlns:a16="http://schemas.microsoft.com/office/drawing/2014/main" id="{D9B9F526-9291-4F7F-A2CB-748D02C2DAE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338264" y="2207319"/>
            <a:ext cx="1560714" cy="549279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382B492C-FBE6-4EBF-8F55-CEA927A82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065" y="1641375"/>
            <a:ext cx="1774681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43" name="Text Box 19">
            <a:extLst>
              <a:ext uri="{FF2B5EF4-FFF2-40B4-BE49-F238E27FC236}">
                <a16:creationId xmlns:a16="http://schemas.microsoft.com/office/drawing/2014/main" id="{D952F24D-5F35-4DBA-A342-9D921E03E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1107" y="2227793"/>
            <a:ext cx="1740640" cy="450786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54" name="Text Box 16">
            <a:extLst>
              <a:ext uri="{FF2B5EF4-FFF2-40B4-BE49-F238E27FC236}">
                <a16:creationId xmlns:a16="http://schemas.microsoft.com/office/drawing/2014/main" id="{B8B8D1B2-4242-4C35-AD57-5493BB189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4782" y="1335722"/>
            <a:ext cx="1190552" cy="1334124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55" name="圓角矩形 2">
            <a:extLst>
              <a:ext uri="{FF2B5EF4-FFF2-40B4-BE49-F238E27FC236}">
                <a16:creationId xmlns:a16="http://schemas.microsoft.com/office/drawing/2014/main" id="{F7D38F9D-7941-4546-BF62-63AFC41B54FC}"/>
              </a:ext>
            </a:extLst>
          </p:cNvPr>
          <p:cNvSpPr/>
          <p:nvPr/>
        </p:nvSpPr>
        <p:spPr>
          <a:xfrm>
            <a:off x="470210" y="1311495"/>
            <a:ext cx="1267873" cy="1404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56" name="圓角矩形 3">
            <a:extLst>
              <a:ext uri="{FF2B5EF4-FFF2-40B4-BE49-F238E27FC236}">
                <a16:creationId xmlns:a16="http://schemas.microsoft.com/office/drawing/2014/main" id="{2155353C-AD3B-4523-88CE-25E21DC5E9D9}"/>
              </a:ext>
            </a:extLst>
          </p:cNvPr>
          <p:cNvSpPr/>
          <p:nvPr/>
        </p:nvSpPr>
        <p:spPr>
          <a:xfrm>
            <a:off x="1834600" y="1315449"/>
            <a:ext cx="1296144" cy="1404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57" name="圓角矩形 5">
            <a:extLst>
              <a:ext uri="{FF2B5EF4-FFF2-40B4-BE49-F238E27FC236}">
                <a16:creationId xmlns:a16="http://schemas.microsoft.com/office/drawing/2014/main" id="{95DE26F4-FA8E-45A9-8E78-B811D545DDB6}"/>
              </a:ext>
            </a:extLst>
          </p:cNvPr>
          <p:cNvSpPr/>
          <p:nvPr/>
        </p:nvSpPr>
        <p:spPr>
          <a:xfrm>
            <a:off x="1654414" y="4313400"/>
            <a:ext cx="737903" cy="126000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58" name="圓角矩形 5">
            <a:extLst>
              <a:ext uri="{FF2B5EF4-FFF2-40B4-BE49-F238E27FC236}">
                <a16:creationId xmlns:a16="http://schemas.microsoft.com/office/drawing/2014/main" id="{E532D93B-73D6-44BE-BAF6-BB42AFDFA99B}"/>
              </a:ext>
            </a:extLst>
          </p:cNvPr>
          <p:cNvSpPr/>
          <p:nvPr/>
        </p:nvSpPr>
        <p:spPr>
          <a:xfrm>
            <a:off x="534053" y="3037729"/>
            <a:ext cx="918195" cy="15854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59" name="圓角矩形 5">
            <a:extLst>
              <a:ext uri="{FF2B5EF4-FFF2-40B4-BE49-F238E27FC236}">
                <a16:creationId xmlns:a16="http://schemas.microsoft.com/office/drawing/2014/main" id="{C6079CB0-A7CB-4962-A2E3-C54DFBD9AC96}"/>
              </a:ext>
            </a:extLst>
          </p:cNvPr>
          <p:cNvSpPr/>
          <p:nvPr/>
        </p:nvSpPr>
        <p:spPr>
          <a:xfrm>
            <a:off x="3590967" y="3210086"/>
            <a:ext cx="1512168" cy="14398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61" name="圓角矩形 24">
            <a:extLst>
              <a:ext uri="{FF2B5EF4-FFF2-40B4-BE49-F238E27FC236}">
                <a16:creationId xmlns:a16="http://schemas.microsoft.com/office/drawing/2014/main" id="{227015AC-BEB2-4806-9122-71B0C2EF994F}"/>
              </a:ext>
            </a:extLst>
          </p:cNvPr>
          <p:cNvSpPr/>
          <p:nvPr/>
        </p:nvSpPr>
        <p:spPr>
          <a:xfrm>
            <a:off x="534053" y="4657272"/>
            <a:ext cx="931093" cy="88763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哺集乳室</a:t>
            </a:r>
          </a:p>
        </p:txBody>
      </p:sp>
      <p:sp>
        <p:nvSpPr>
          <p:cNvPr id="62" name="AutoShape 24">
            <a:extLst>
              <a:ext uri="{FF2B5EF4-FFF2-40B4-BE49-F238E27FC236}">
                <a16:creationId xmlns:a16="http://schemas.microsoft.com/office/drawing/2014/main" id="{9DCB172A-F96B-4EFD-8F30-4C489223707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649806" y="2959670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63" name="AutoShape 24">
            <a:extLst>
              <a:ext uri="{FF2B5EF4-FFF2-40B4-BE49-F238E27FC236}">
                <a16:creationId xmlns:a16="http://schemas.microsoft.com/office/drawing/2014/main" id="{E6A70476-F7C0-47A8-8A72-33272EA8C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2274" y="4983890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259818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476338" y="1750983"/>
            <a:ext cx="2288133" cy="1227287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887419" y="2987356"/>
            <a:ext cx="1640957" cy="1724805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3523266" y="857854"/>
            <a:ext cx="5421821" cy="486564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1137492" y="4116783"/>
            <a:ext cx="749927" cy="59537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北湳里活動中心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5455806" y="6427623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│1F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19463" name="AutoShape 13"/>
          <p:cNvSpPr>
            <a:spLocks noChangeArrowheads="1"/>
          </p:cNvSpPr>
          <p:nvPr/>
        </p:nvSpPr>
        <p:spPr bwMode="auto">
          <a:xfrm>
            <a:off x="6355918" y="5955830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grpSp>
        <p:nvGrpSpPr>
          <p:cNvPr id="37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8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9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40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41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2" name="文字方塊 41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SB420-0012</a:t>
            </a:r>
            <a:endParaRPr lang="zh-TW" altLang="en-US" dirty="0"/>
          </a:p>
        </p:txBody>
      </p:sp>
      <p:sp>
        <p:nvSpPr>
          <p:cNvPr id="52" name="AutoShape 24"/>
          <p:cNvSpPr>
            <a:spLocks noChangeArrowheads="1"/>
          </p:cNvSpPr>
          <p:nvPr/>
        </p:nvSpPr>
        <p:spPr bwMode="auto">
          <a:xfrm rot="10800000">
            <a:off x="5272482" y="2537872"/>
            <a:ext cx="1173513" cy="403092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3" name="AutoShape 24"/>
          <p:cNvSpPr>
            <a:spLocks noChangeArrowheads="1"/>
          </p:cNvSpPr>
          <p:nvPr/>
        </p:nvSpPr>
        <p:spPr bwMode="auto">
          <a:xfrm rot="10800000">
            <a:off x="3362037" y="2453981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4" name="AutoShape 24"/>
          <p:cNvSpPr>
            <a:spLocks noChangeArrowheads="1"/>
          </p:cNvSpPr>
          <p:nvPr/>
        </p:nvSpPr>
        <p:spPr bwMode="auto">
          <a:xfrm rot="5400000">
            <a:off x="3832556" y="4714446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36" name="Text Box 15">
            <a:extLst>
              <a:ext uri="{FF2B5EF4-FFF2-40B4-BE49-F238E27FC236}">
                <a16:creationId xmlns:a16="http://schemas.microsoft.com/office/drawing/2014/main" id="{855FBF83-0F09-4A59-8B7F-90A3945219D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989063" y="4750975"/>
            <a:ext cx="1963520" cy="555955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50" name="Text Box 18">
            <a:extLst>
              <a:ext uri="{FF2B5EF4-FFF2-40B4-BE49-F238E27FC236}">
                <a16:creationId xmlns:a16="http://schemas.microsoft.com/office/drawing/2014/main" id="{D9285416-9AB0-429B-AB1D-A93BEAAB8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0454" y="3712291"/>
            <a:ext cx="1964633" cy="53306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51" name="Text Box 19">
            <a:extLst>
              <a:ext uri="{FF2B5EF4-FFF2-40B4-BE49-F238E27FC236}">
                <a16:creationId xmlns:a16="http://schemas.microsoft.com/office/drawing/2014/main" id="{4D6CA428-7D5D-4134-B11D-00799E270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0466" y="4259782"/>
            <a:ext cx="1963521" cy="474287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59" name="Text Box 12">
            <a:extLst>
              <a:ext uri="{FF2B5EF4-FFF2-40B4-BE49-F238E27FC236}">
                <a16:creationId xmlns:a16="http://schemas.microsoft.com/office/drawing/2014/main" id="{C11273B3-7E62-4866-9B3E-AC98FCC78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2483" y="5594469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60" name="Text Box 16">
            <a:extLst>
              <a:ext uri="{FF2B5EF4-FFF2-40B4-BE49-F238E27FC236}">
                <a16:creationId xmlns:a16="http://schemas.microsoft.com/office/drawing/2014/main" id="{D9E6DD03-6863-451A-860C-8176295ED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781" y="935956"/>
            <a:ext cx="1190552" cy="1334124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61" name="圓角矩形 3">
            <a:extLst>
              <a:ext uri="{FF2B5EF4-FFF2-40B4-BE49-F238E27FC236}">
                <a16:creationId xmlns:a16="http://schemas.microsoft.com/office/drawing/2014/main" id="{C191ED7A-DD52-4EB9-B139-DC58A78ED18E}"/>
              </a:ext>
            </a:extLst>
          </p:cNvPr>
          <p:cNvSpPr/>
          <p:nvPr/>
        </p:nvSpPr>
        <p:spPr>
          <a:xfrm>
            <a:off x="6376883" y="915303"/>
            <a:ext cx="1296144" cy="1404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62" name="圓角矩形 2">
            <a:extLst>
              <a:ext uri="{FF2B5EF4-FFF2-40B4-BE49-F238E27FC236}">
                <a16:creationId xmlns:a16="http://schemas.microsoft.com/office/drawing/2014/main" id="{D98894E4-8387-4CBB-AD82-9B275A0FD820}"/>
              </a:ext>
            </a:extLst>
          </p:cNvPr>
          <p:cNvSpPr/>
          <p:nvPr/>
        </p:nvSpPr>
        <p:spPr>
          <a:xfrm>
            <a:off x="2285559" y="3851529"/>
            <a:ext cx="1267873" cy="1404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63" name="圓角矩形 5">
            <a:extLst>
              <a:ext uri="{FF2B5EF4-FFF2-40B4-BE49-F238E27FC236}">
                <a16:creationId xmlns:a16="http://schemas.microsoft.com/office/drawing/2014/main" id="{568677E9-8E1B-48A3-9939-1AE4799B213C}"/>
              </a:ext>
            </a:extLst>
          </p:cNvPr>
          <p:cNvSpPr/>
          <p:nvPr/>
        </p:nvSpPr>
        <p:spPr>
          <a:xfrm>
            <a:off x="1837209" y="1037415"/>
            <a:ext cx="1138924" cy="13345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65" name="圓角矩形 5">
            <a:extLst>
              <a:ext uri="{FF2B5EF4-FFF2-40B4-BE49-F238E27FC236}">
                <a16:creationId xmlns:a16="http://schemas.microsoft.com/office/drawing/2014/main" id="{E2AEA304-8117-4174-AE60-6B43222FFDC6}"/>
              </a:ext>
            </a:extLst>
          </p:cNvPr>
          <p:cNvSpPr/>
          <p:nvPr/>
        </p:nvSpPr>
        <p:spPr>
          <a:xfrm>
            <a:off x="501988" y="1027365"/>
            <a:ext cx="1294467" cy="13345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66" name="圓角矩形 5">
            <a:extLst>
              <a:ext uri="{FF2B5EF4-FFF2-40B4-BE49-F238E27FC236}">
                <a16:creationId xmlns:a16="http://schemas.microsoft.com/office/drawing/2014/main" id="{E9F63636-742A-4C4B-823C-A7C9BDB5E6E2}"/>
              </a:ext>
            </a:extLst>
          </p:cNvPr>
          <p:cNvSpPr/>
          <p:nvPr/>
        </p:nvSpPr>
        <p:spPr>
          <a:xfrm>
            <a:off x="3544331" y="886532"/>
            <a:ext cx="2791798" cy="14044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68" name="AutoShape 24">
            <a:extLst>
              <a:ext uri="{FF2B5EF4-FFF2-40B4-BE49-F238E27FC236}">
                <a16:creationId xmlns:a16="http://schemas.microsoft.com/office/drawing/2014/main" id="{75C67E9A-C2CB-477E-9A58-427F04C0155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341886" y="4436082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70" name="AutoShape 14">
            <a:extLst>
              <a:ext uri="{FF2B5EF4-FFF2-40B4-BE49-F238E27FC236}">
                <a16:creationId xmlns:a16="http://schemas.microsoft.com/office/drawing/2014/main" id="{088E9861-5B13-4313-9AA9-03B82E014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1637" y="5941576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1" name="Rectangle 28">
            <a:extLst>
              <a:ext uri="{FF2B5EF4-FFF2-40B4-BE49-F238E27FC236}">
                <a16:creationId xmlns:a16="http://schemas.microsoft.com/office/drawing/2014/main" id="{3FDD2509-6AC9-4EB0-B247-58D0AA6C1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37" y="3105918"/>
            <a:ext cx="1703589" cy="1001184"/>
          </a:xfrm>
          <a:prstGeom prst="rect">
            <a:avLst/>
          </a:prstGeom>
          <a:solidFill>
            <a:srgbClr val="0000FF">
              <a:alpha val="6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沐浴區</a:t>
            </a:r>
            <a:r>
              <a:rPr kumimoji="0" lang="en-US" altLang="zh-TW" sz="1800" dirty="0">
                <a:solidFill>
                  <a:srgbClr val="FFFF00"/>
                </a:solidFill>
                <a:latin typeface="Calibri" pitchFamily="34" charset="0"/>
              </a:rPr>
              <a:t>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廁所</a:t>
            </a:r>
          </a:p>
        </p:txBody>
      </p:sp>
      <p:sp>
        <p:nvSpPr>
          <p:cNvPr id="73" name="圓角矩形 24">
            <a:extLst>
              <a:ext uri="{FF2B5EF4-FFF2-40B4-BE49-F238E27FC236}">
                <a16:creationId xmlns:a16="http://schemas.microsoft.com/office/drawing/2014/main" id="{F9361480-E65B-4D65-95C4-A9EBF9C2F542}"/>
              </a:ext>
            </a:extLst>
          </p:cNvPr>
          <p:cNvSpPr/>
          <p:nvPr/>
        </p:nvSpPr>
        <p:spPr>
          <a:xfrm>
            <a:off x="498107" y="2371558"/>
            <a:ext cx="867818" cy="7421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哺集乳室</a:t>
            </a:r>
          </a:p>
        </p:txBody>
      </p:sp>
    </p:spTree>
    <p:extLst>
      <p:ext uri="{BB962C8B-B14F-4D97-AF65-F5344CB8AC3E}">
        <p14:creationId xmlns:p14="http://schemas.microsoft.com/office/powerpoint/2010/main" val="2495322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橢圓 7"/>
          <p:cNvSpPr/>
          <p:nvPr/>
        </p:nvSpPr>
        <p:spPr>
          <a:xfrm rot="5400000">
            <a:off x="6818790" y="1844130"/>
            <a:ext cx="1868757" cy="190513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拱形 8"/>
          <p:cNvSpPr/>
          <p:nvPr/>
        </p:nvSpPr>
        <p:spPr>
          <a:xfrm rot="5400000">
            <a:off x="-2080084" y="1237816"/>
            <a:ext cx="4136783" cy="4010433"/>
          </a:xfrm>
          <a:prstGeom prst="blockArc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2947219" y="1836555"/>
            <a:ext cx="3548413" cy="412972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 rot="5400000">
            <a:off x="1763998" y="5126142"/>
            <a:ext cx="1276844" cy="957541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臺中市豐原區豐原國民中學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4594124" y="2540375"/>
            <a:ext cx="1167029" cy="6647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運動區</a:t>
            </a:r>
          </a:p>
        </p:txBody>
      </p:sp>
      <p:sp>
        <p:nvSpPr>
          <p:cNvPr id="25" name="圓角矩形 24"/>
          <p:cNvSpPr/>
          <p:nvPr/>
        </p:nvSpPr>
        <p:spPr>
          <a:xfrm>
            <a:off x="2084777" y="2645548"/>
            <a:ext cx="947809" cy="6588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休閒區</a:t>
            </a:r>
          </a:p>
        </p:txBody>
      </p:sp>
      <p:grpSp>
        <p:nvGrpSpPr>
          <p:cNvPr id="36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7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8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9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40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1" name="文字方塊 40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SB420-0013</a:t>
            </a:r>
            <a:endParaRPr lang="zh-TW" altLang="en-US" dirty="0"/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 rot="5400000">
            <a:off x="3055036" y="5039449"/>
            <a:ext cx="595865" cy="957541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56370" y="5176015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體育館</a:t>
            </a:r>
          </a:p>
        </p:txBody>
      </p:sp>
      <p:sp>
        <p:nvSpPr>
          <p:cNvPr id="60" name="矩形 59"/>
          <p:cNvSpPr/>
          <p:nvPr/>
        </p:nvSpPr>
        <p:spPr>
          <a:xfrm>
            <a:off x="2913912" y="516310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圖書館</a:t>
            </a:r>
          </a:p>
        </p:txBody>
      </p:sp>
      <p:sp>
        <p:nvSpPr>
          <p:cNvPr id="62" name="矩形 61"/>
          <p:cNvSpPr/>
          <p:nvPr/>
        </p:nvSpPr>
        <p:spPr>
          <a:xfrm rot="5400000">
            <a:off x="4425337" y="-3621548"/>
            <a:ext cx="313448" cy="91238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8" name="Text Box 12">
            <a:extLst>
              <a:ext uri="{FF2B5EF4-FFF2-40B4-BE49-F238E27FC236}">
                <a16:creationId xmlns:a16="http://schemas.microsoft.com/office/drawing/2014/main" id="{F884E1B5-5EAF-4CE8-8D11-3F25D20D7C82}"/>
              </a:ext>
            </a:extLst>
          </p:cNvPr>
          <p:cNvSpPr txBox="1">
            <a:spLocks noChangeArrowheads="1"/>
          </p:cNvSpPr>
          <p:nvPr/>
        </p:nvSpPr>
        <p:spPr bwMode="auto">
          <a:xfrm rot="19835816">
            <a:off x="7449506" y="3652807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59" name="AutoShape 13">
            <a:extLst>
              <a:ext uri="{FF2B5EF4-FFF2-40B4-BE49-F238E27FC236}">
                <a16:creationId xmlns:a16="http://schemas.microsoft.com/office/drawing/2014/main" id="{447B712C-347A-470B-9F86-2FC177E099E7}"/>
              </a:ext>
            </a:extLst>
          </p:cNvPr>
          <p:cNvSpPr>
            <a:spLocks noChangeArrowheads="1"/>
          </p:cNvSpPr>
          <p:nvPr/>
        </p:nvSpPr>
        <p:spPr bwMode="auto">
          <a:xfrm rot="20399545">
            <a:off x="8624188" y="4009758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3" name="AutoShape 14">
            <a:extLst>
              <a:ext uri="{FF2B5EF4-FFF2-40B4-BE49-F238E27FC236}">
                <a16:creationId xmlns:a16="http://schemas.microsoft.com/office/drawing/2014/main" id="{1C56E0FF-6490-46CB-A190-356033D5ED24}"/>
              </a:ext>
            </a:extLst>
          </p:cNvPr>
          <p:cNvSpPr>
            <a:spLocks noChangeArrowheads="1"/>
          </p:cNvSpPr>
          <p:nvPr/>
        </p:nvSpPr>
        <p:spPr bwMode="auto">
          <a:xfrm rot="20309014">
            <a:off x="8364732" y="4168166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4" name="Text Box 15">
            <a:extLst>
              <a:ext uri="{FF2B5EF4-FFF2-40B4-BE49-F238E27FC236}">
                <a16:creationId xmlns:a16="http://schemas.microsoft.com/office/drawing/2014/main" id="{979E56A1-0BB5-4CAF-8C34-F198C66D7C2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71176" y="2780818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65" name="Text Box 18">
            <a:extLst>
              <a:ext uri="{FF2B5EF4-FFF2-40B4-BE49-F238E27FC236}">
                <a16:creationId xmlns:a16="http://schemas.microsoft.com/office/drawing/2014/main" id="{E2ED0835-AB0F-4A07-900F-2662F04A1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479" y="1327470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66" name="Text Box 19">
            <a:extLst>
              <a:ext uri="{FF2B5EF4-FFF2-40B4-BE49-F238E27FC236}">
                <a16:creationId xmlns:a16="http://schemas.microsoft.com/office/drawing/2014/main" id="{692CF2AF-AAAE-4FFB-BA22-6B1960FEC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479" y="1892958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70" name="圓角矩形 5">
            <a:extLst>
              <a:ext uri="{FF2B5EF4-FFF2-40B4-BE49-F238E27FC236}">
                <a16:creationId xmlns:a16="http://schemas.microsoft.com/office/drawing/2014/main" id="{D10960E1-5559-4595-8D06-74CE8BFA952E}"/>
              </a:ext>
            </a:extLst>
          </p:cNvPr>
          <p:cNvSpPr/>
          <p:nvPr/>
        </p:nvSpPr>
        <p:spPr>
          <a:xfrm>
            <a:off x="2989490" y="3234514"/>
            <a:ext cx="1512168" cy="14398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71" name="圓角矩形 5">
            <a:extLst>
              <a:ext uri="{FF2B5EF4-FFF2-40B4-BE49-F238E27FC236}">
                <a16:creationId xmlns:a16="http://schemas.microsoft.com/office/drawing/2014/main" id="{D1309E06-D972-4818-BBA5-DE9BEA357680}"/>
              </a:ext>
            </a:extLst>
          </p:cNvPr>
          <p:cNvSpPr/>
          <p:nvPr/>
        </p:nvSpPr>
        <p:spPr>
          <a:xfrm>
            <a:off x="2833533" y="1255517"/>
            <a:ext cx="957542" cy="12194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72" name="圓角矩形 5">
            <a:extLst>
              <a:ext uri="{FF2B5EF4-FFF2-40B4-BE49-F238E27FC236}">
                <a16:creationId xmlns:a16="http://schemas.microsoft.com/office/drawing/2014/main" id="{4A618B1D-FC5D-4D6D-8FA5-F560FC6553B8}"/>
              </a:ext>
            </a:extLst>
          </p:cNvPr>
          <p:cNvSpPr/>
          <p:nvPr/>
        </p:nvSpPr>
        <p:spPr>
          <a:xfrm>
            <a:off x="3799259" y="1208690"/>
            <a:ext cx="1136389" cy="126631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73" name="圓角矩形 3">
            <a:extLst>
              <a:ext uri="{FF2B5EF4-FFF2-40B4-BE49-F238E27FC236}">
                <a16:creationId xmlns:a16="http://schemas.microsoft.com/office/drawing/2014/main" id="{58E2EE3B-9087-4038-8AB7-140414956986}"/>
              </a:ext>
            </a:extLst>
          </p:cNvPr>
          <p:cNvSpPr/>
          <p:nvPr/>
        </p:nvSpPr>
        <p:spPr>
          <a:xfrm>
            <a:off x="6086413" y="4972058"/>
            <a:ext cx="1296144" cy="1404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74" name="圓角矩形 2">
            <a:extLst>
              <a:ext uri="{FF2B5EF4-FFF2-40B4-BE49-F238E27FC236}">
                <a16:creationId xmlns:a16="http://schemas.microsoft.com/office/drawing/2014/main" id="{E3F7B6A1-36BB-487F-B1DF-90A12B879614}"/>
              </a:ext>
            </a:extLst>
          </p:cNvPr>
          <p:cNvSpPr/>
          <p:nvPr/>
        </p:nvSpPr>
        <p:spPr>
          <a:xfrm>
            <a:off x="4550418" y="5026186"/>
            <a:ext cx="1503845" cy="13420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75" name="圓角矩形 24">
            <a:extLst>
              <a:ext uri="{FF2B5EF4-FFF2-40B4-BE49-F238E27FC236}">
                <a16:creationId xmlns:a16="http://schemas.microsoft.com/office/drawing/2014/main" id="{4B3953D2-59D6-4CD6-9498-4916B7EC7EDD}"/>
              </a:ext>
            </a:extLst>
          </p:cNvPr>
          <p:cNvSpPr/>
          <p:nvPr/>
        </p:nvSpPr>
        <p:spPr>
          <a:xfrm>
            <a:off x="1981459" y="1332097"/>
            <a:ext cx="837405" cy="106044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哺集乳室</a:t>
            </a:r>
          </a:p>
        </p:txBody>
      </p:sp>
      <p:sp>
        <p:nvSpPr>
          <p:cNvPr id="76" name="Text Box 16">
            <a:extLst>
              <a:ext uri="{FF2B5EF4-FFF2-40B4-BE49-F238E27FC236}">
                <a16:creationId xmlns:a16="http://schemas.microsoft.com/office/drawing/2014/main" id="{78CCFBCC-309B-4981-9129-F22C2B98B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420" y="3737129"/>
            <a:ext cx="1190552" cy="1334124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</p:spTree>
    <p:extLst>
      <p:ext uri="{BB962C8B-B14F-4D97-AF65-F5344CB8AC3E}">
        <p14:creationId xmlns:p14="http://schemas.microsoft.com/office/powerpoint/2010/main" val="3113767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臺中市豐原區豐原國民小學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3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SB420-0014</a:t>
            </a:r>
            <a:endParaRPr lang="zh-TW" altLang="en-US" dirty="0"/>
          </a:p>
        </p:txBody>
      </p:sp>
      <p:sp>
        <p:nvSpPr>
          <p:cNvPr id="46" name="橢圓 45"/>
          <p:cNvSpPr/>
          <p:nvPr/>
        </p:nvSpPr>
        <p:spPr>
          <a:xfrm rot="20584493">
            <a:off x="936766" y="1242330"/>
            <a:ext cx="3263895" cy="96846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橢圓 47"/>
          <p:cNvSpPr/>
          <p:nvPr/>
        </p:nvSpPr>
        <p:spPr>
          <a:xfrm rot="20584493">
            <a:off x="1574946" y="1444982"/>
            <a:ext cx="2023879" cy="50405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 rot="9686788">
            <a:off x="835620" y="2054286"/>
            <a:ext cx="132684" cy="415525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矩形 67"/>
          <p:cNvSpPr/>
          <p:nvPr/>
        </p:nvSpPr>
        <p:spPr>
          <a:xfrm rot="15083248">
            <a:off x="1728651" y="-226491"/>
            <a:ext cx="141698" cy="30661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矩形 68"/>
          <p:cNvSpPr/>
          <p:nvPr/>
        </p:nvSpPr>
        <p:spPr>
          <a:xfrm rot="8511369">
            <a:off x="7961450" y="490271"/>
            <a:ext cx="116710" cy="274640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矩形 69"/>
          <p:cNvSpPr/>
          <p:nvPr/>
        </p:nvSpPr>
        <p:spPr>
          <a:xfrm rot="10800000">
            <a:off x="8797885" y="2915324"/>
            <a:ext cx="110302" cy="30539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6" name="AutoShape 21"/>
          <p:cNvSpPr>
            <a:spLocks noChangeArrowheads="1"/>
          </p:cNvSpPr>
          <p:nvPr/>
        </p:nvSpPr>
        <p:spPr bwMode="auto">
          <a:xfrm rot="19416105">
            <a:off x="8010432" y="1146076"/>
            <a:ext cx="1008063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0" name="矩形 9"/>
          <p:cNvSpPr/>
          <p:nvPr/>
        </p:nvSpPr>
        <p:spPr>
          <a:xfrm>
            <a:off x="7947138" y="88312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北</a:t>
            </a:r>
            <a:endParaRPr lang="zh-TW" altLang="en-US" dirty="0"/>
          </a:p>
        </p:txBody>
      </p:sp>
      <p:sp>
        <p:nvSpPr>
          <p:cNvPr id="89" name="矩形 88"/>
          <p:cNvSpPr/>
          <p:nvPr/>
        </p:nvSpPr>
        <p:spPr>
          <a:xfrm rot="5400000" flipH="1">
            <a:off x="8286375" y="5495209"/>
            <a:ext cx="153449" cy="11014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" name="矩形 89"/>
          <p:cNvSpPr/>
          <p:nvPr/>
        </p:nvSpPr>
        <p:spPr>
          <a:xfrm>
            <a:off x="6966111" y="5575385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東大門</a:t>
            </a:r>
            <a:endParaRPr lang="zh-TW" altLang="en-US" dirty="0"/>
          </a:p>
        </p:txBody>
      </p:sp>
      <p:sp>
        <p:nvSpPr>
          <p:cNvPr id="87" name="Text Box 12">
            <a:extLst>
              <a:ext uri="{FF2B5EF4-FFF2-40B4-BE49-F238E27FC236}">
                <a16:creationId xmlns:a16="http://schemas.microsoft.com/office/drawing/2014/main" id="{4D4724F5-830F-49DF-85F5-A88DB0BA5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0953" y="5999488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91" name="AutoShape 13">
            <a:extLst>
              <a:ext uri="{FF2B5EF4-FFF2-40B4-BE49-F238E27FC236}">
                <a16:creationId xmlns:a16="http://schemas.microsoft.com/office/drawing/2014/main" id="{B4D2D9B5-6D57-481A-BF1A-81A37F97A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467" y="6276040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92" name="AutoShape 14">
            <a:extLst>
              <a:ext uri="{FF2B5EF4-FFF2-40B4-BE49-F238E27FC236}">
                <a16:creationId xmlns:a16="http://schemas.microsoft.com/office/drawing/2014/main" id="{8F2B7940-EA90-4C2F-B1B3-34B9B0EC5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812" y="6285245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93" name="Text Box 15">
            <a:extLst>
              <a:ext uri="{FF2B5EF4-FFF2-40B4-BE49-F238E27FC236}">
                <a16:creationId xmlns:a16="http://schemas.microsoft.com/office/drawing/2014/main" id="{A2F0D141-D9FD-4C10-B8FD-E4C28D4C24E9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158258" y="5147077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94" name="Text Box 18">
            <a:extLst>
              <a:ext uri="{FF2B5EF4-FFF2-40B4-BE49-F238E27FC236}">
                <a16:creationId xmlns:a16="http://schemas.microsoft.com/office/drawing/2014/main" id="{F5500797-0411-4333-919A-91DDDDBA3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9661" y="4109089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95" name="Text Box 19">
            <a:extLst>
              <a:ext uri="{FF2B5EF4-FFF2-40B4-BE49-F238E27FC236}">
                <a16:creationId xmlns:a16="http://schemas.microsoft.com/office/drawing/2014/main" id="{906A85E5-70BE-4D97-B7C3-86BB5DA9A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9661" y="4658368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96" name="Text Box 16">
            <a:extLst>
              <a:ext uri="{FF2B5EF4-FFF2-40B4-BE49-F238E27FC236}">
                <a16:creationId xmlns:a16="http://schemas.microsoft.com/office/drawing/2014/main" id="{F9D5F3A4-C1F4-4E62-840A-2D69FFD76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7083" y="4142730"/>
            <a:ext cx="1190552" cy="1334124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97" name="圓角矩形 2">
            <a:extLst>
              <a:ext uri="{FF2B5EF4-FFF2-40B4-BE49-F238E27FC236}">
                <a16:creationId xmlns:a16="http://schemas.microsoft.com/office/drawing/2014/main" id="{07A914B8-975B-4A9B-B280-E8E6D13E2F8F}"/>
              </a:ext>
            </a:extLst>
          </p:cNvPr>
          <p:cNvSpPr/>
          <p:nvPr/>
        </p:nvSpPr>
        <p:spPr>
          <a:xfrm>
            <a:off x="4813423" y="1438912"/>
            <a:ext cx="1267873" cy="1404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98" name="圓角矩形 3">
            <a:extLst>
              <a:ext uri="{FF2B5EF4-FFF2-40B4-BE49-F238E27FC236}">
                <a16:creationId xmlns:a16="http://schemas.microsoft.com/office/drawing/2014/main" id="{76FFC26F-B5DF-4E68-BCF4-3FB7ADAC5CA9}"/>
              </a:ext>
            </a:extLst>
          </p:cNvPr>
          <p:cNvSpPr/>
          <p:nvPr/>
        </p:nvSpPr>
        <p:spPr>
          <a:xfrm>
            <a:off x="6175862" y="1451712"/>
            <a:ext cx="1296144" cy="1404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99" name="圓角矩形 5">
            <a:extLst>
              <a:ext uri="{FF2B5EF4-FFF2-40B4-BE49-F238E27FC236}">
                <a16:creationId xmlns:a16="http://schemas.microsoft.com/office/drawing/2014/main" id="{225B4B0A-1381-48CA-B1E2-7FA840AF19A7}"/>
              </a:ext>
            </a:extLst>
          </p:cNvPr>
          <p:cNvSpPr/>
          <p:nvPr/>
        </p:nvSpPr>
        <p:spPr>
          <a:xfrm>
            <a:off x="952815" y="2434091"/>
            <a:ext cx="1314245" cy="14044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100" name="圓角矩形 5">
            <a:extLst>
              <a:ext uri="{FF2B5EF4-FFF2-40B4-BE49-F238E27FC236}">
                <a16:creationId xmlns:a16="http://schemas.microsoft.com/office/drawing/2014/main" id="{DD7303D6-6B6B-4EAD-BC22-4090D24E7429}"/>
              </a:ext>
            </a:extLst>
          </p:cNvPr>
          <p:cNvSpPr/>
          <p:nvPr/>
        </p:nvSpPr>
        <p:spPr>
          <a:xfrm>
            <a:off x="2459583" y="2434091"/>
            <a:ext cx="1267873" cy="219119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101" name="圓角矩形 5">
            <a:extLst>
              <a:ext uri="{FF2B5EF4-FFF2-40B4-BE49-F238E27FC236}">
                <a16:creationId xmlns:a16="http://schemas.microsoft.com/office/drawing/2014/main" id="{B23EFBE2-82AB-43D2-A084-A541B758A893}"/>
              </a:ext>
            </a:extLst>
          </p:cNvPr>
          <p:cNvSpPr/>
          <p:nvPr/>
        </p:nvSpPr>
        <p:spPr>
          <a:xfrm>
            <a:off x="3851921" y="3070358"/>
            <a:ext cx="3691088" cy="88786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103" name="圓角矩形 5">
            <a:extLst>
              <a:ext uri="{FF2B5EF4-FFF2-40B4-BE49-F238E27FC236}">
                <a16:creationId xmlns:a16="http://schemas.microsoft.com/office/drawing/2014/main" id="{127BE968-EAD5-4F20-A872-F4B2AEF83560}"/>
              </a:ext>
            </a:extLst>
          </p:cNvPr>
          <p:cNvSpPr/>
          <p:nvPr/>
        </p:nvSpPr>
        <p:spPr>
          <a:xfrm>
            <a:off x="1755210" y="1473939"/>
            <a:ext cx="1519785" cy="6105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休閒活動區</a:t>
            </a:r>
          </a:p>
        </p:txBody>
      </p:sp>
      <p:sp>
        <p:nvSpPr>
          <p:cNvPr id="104" name="圓角矩形 24">
            <a:extLst>
              <a:ext uri="{FF2B5EF4-FFF2-40B4-BE49-F238E27FC236}">
                <a16:creationId xmlns:a16="http://schemas.microsoft.com/office/drawing/2014/main" id="{B8ADC76E-7C26-4FE2-BE77-6242F361AD2B}"/>
              </a:ext>
            </a:extLst>
          </p:cNvPr>
          <p:cNvSpPr/>
          <p:nvPr/>
        </p:nvSpPr>
        <p:spPr>
          <a:xfrm>
            <a:off x="1254786" y="4011107"/>
            <a:ext cx="1177607" cy="64726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哺集乳室</a:t>
            </a:r>
          </a:p>
        </p:txBody>
      </p:sp>
    </p:spTree>
    <p:extLst>
      <p:ext uri="{BB962C8B-B14F-4D97-AF65-F5344CB8AC3E}">
        <p14:creationId xmlns:p14="http://schemas.microsoft.com/office/powerpoint/2010/main" val="3670165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翁明里活動中心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275522" y="4127450"/>
            <a:ext cx="6392822" cy="229612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393600" y="3540451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二樓│</a:t>
            </a:r>
          </a:p>
        </p:txBody>
      </p:sp>
      <p:grpSp>
        <p:nvGrpSpPr>
          <p:cNvPr id="33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SB420-0015</a:t>
            </a:r>
            <a:endParaRPr lang="zh-TW" altLang="en-US" dirty="0"/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275522" y="1302395"/>
            <a:ext cx="6336704" cy="2085592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1421390" y="944274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一樓│</a:t>
            </a:r>
          </a:p>
        </p:txBody>
      </p:sp>
      <p:sp>
        <p:nvSpPr>
          <p:cNvPr id="25" name="Text Box 12">
            <a:extLst>
              <a:ext uri="{FF2B5EF4-FFF2-40B4-BE49-F238E27FC236}">
                <a16:creationId xmlns:a16="http://schemas.microsoft.com/office/drawing/2014/main" id="{1B73B2E7-FDD6-4C04-AD22-D9CF1BE8C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185" y="1284210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27" name="AutoShape 13">
            <a:extLst>
              <a:ext uri="{FF2B5EF4-FFF2-40B4-BE49-F238E27FC236}">
                <a16:creationId xmlns:a16="http://schemas.microsoft.com/office/drawing/2014/main" id="{9CB3F9AB-2428-44E9-8C38-0E298270D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5190" y="848427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8" name="AutoShape 14">
            <a:extLst>
              <a:ext uri="{FF2B5EF4-FFF2-40B4-BE49-F238E27FC236}">
                <a16:creationId xmlns:a16="http://schemas.microsoft.com/office/drawing/2014/main" id="{C9FEBFD0-3B0F-42AE-9E83-B5D7188C1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874" y="850014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9" name="Text Box 18">
            <a:extLst>
              <a:ext uri="{FF2B5EF4-FFF2-40B4-BE49-F238E27FC236}">
                <a16:creationId xmlns:a16="http://schemas.microsoft.com/office/drawing/2014/main" id="{B837F803-F5AC-499B-82D7-589C2ADD1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144" y="1390342"/>
            <a:ext cx="1584176" cy="52648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物資儲備處</a:t>
            </a:r>
          </a:p>
        </p:txBody>
      </p:sp>
      <p:sp>
        <p:nvSpPr>
          <p:cNvPr id="30" name="Text Box 15">
            <a:extLst>
              <a:ext uri="{FF2B5EF4-FFF2-40B4-BE49-F238E27FC236}">
                <a16:creationId xmlns:a16="http://schemas.microsoft.com/office/drawing/2014/main" id="{61C3616F-56BF-44F8-B10F-88FC3019B08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666599" y="2083307"/>
            <a:ext cx="1584177" cy="567976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000" dirty="0"/>
              <a:t>登記作業區</a:t>
            </a:r>
          </a:p>
        </p:txBody>
      </p:sp>
      <p:sp>
        <p:nvSpPr>
          <p:cNvPr id="31" name="Text Box 19">
            <a:extLst>
              <a:ext uri="{FF2B5EF4-FFF2-40B4-BE49-F238E27FC236}">
                <a16:creationId xmlns:a16="http://schemas.microsoft.com/office/drawing/2014/main" id="{DC459EC4-23CD-4AF5-9384-341560C52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6598" y="2697743"/>
            <a:ext cx="1584177" cy="644915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000" dirty="0"/>
              <a:t>物資領取處</a:t>
            </a:r>
          </a:p>
        </p:txBody>
      </p:sp>
      <p:sp>
        <p:nvSpPr>
          <p:cNvPr id="51" name="Rectangle 28">
            <a:extLst>
              <a:ext uri="{FF2B5EF4-FFF2-40B4-BE49-F238E27FC236}">
                <a16:creationId xmlns:a16="http://schemas.microsoft.com/office/drawing/2014/main" id="{EA0CEDB7-3060-472F-A851-48FF59870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791" y="2030735"/>
            <a:ext cx="1150789" cy="1368375"/>
          </a:xfrm>
          <a:prstGeom prst="rect">
            <a:avLst/>
          </a:prstGeom>
          <a:solidFill>
            <a:srgbClr val="0000FF">
              <a:alpha val="6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沐浴區</a:t>
            </a:r>
            <a:r>
              <a:rPr kumimoji="0" lang="en-US" altLang="zh-TW" sz="1800" dirty="0">
                <a:solidFill>
                  <a:srgbClr val="FFFF00"/>
                </a:solidFill>
                <a:latin typeface="Calibri" pitchFamily="34" charset="0"/>
              </a:rPr>
              <a:t>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廁所</a:t>
            </a:r>
          </a:p>
        </p:txBody>
      </p:sp>
      <p:sp>
        <p:nvSpPr>
          <p:cNvPr id="52" name="Rectangle 28">
            <a:extLst>
              <a:ext uri="{FF2B5EF4-FFF2-40B4-BE49-F238E27FC236}">
                <a16:creationId xmlns:a16="http://schemas.microsoft.com/office/drawing/2014/main" id="{154451A2-D85F-4AB1-BA42-CB5F95C04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027" y="4127450"/>
            <a:ext cx="1029853" cy="2284001"/>
          </a:xfrm>
          <a:prstGeom prst="rect">
            <a:avLst/>
          </a:prstGeom>
          <a:solidFill>
            <a:srgbClr val="0000FF">
              <a:alpha val="6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沐浴區</a:t>
            </a:r>
            <a:r>
              <a:rPr kumimoji="0" lang="en-US" altLang="zh-TW" sz="1800" dirty="0">
                <a:solidFill>
                  <a:srgbClr val="FFFF00"/>
                </a:solidFill>
                <a:latin typeface="Calibri" pitchFamily="34" charset="0"/>
              </a:rPr>
              <a:t>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廁所</a:t>
            </a:r>
          </a:p>
        </p:txBody>
      </p:sp>
      <p:sp>
        <p:nvSpPr>
          <p:cNvPr id="54" name="圓角矩形 5">
            <a:extLst>
              <a:ext uri="{FF2B5EF4-FFF2-40B4-BE49-F238E27FC236}">
                <a16:creationId xmlns:a16="http://schemas.microsoft.com/office/drawing/2014/main" id="{A89E74AC-DC48-4226-8E7D-AF35FF2F951D}"/>
              </a:ext>
            </a:extLst>
          </p:cNvPr>
          <p:cNvSpPr/>
          <p:nvPr/>
        </p:nvSpPr>
        <p:spPr>
          <a:xfrm>
            <a:off x="2782544" y="2009043"/>
            <a:ext cx="1326315" cy="12005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56" name="圓角矩形 2">
            <a:extLst>
              <a:ext uri="{FF2B5EF4-FFF2-40B4-BE49-F238E27FC236}">
                <a16:creationId xmlns:a16="http://schemas.microsoft.com/office/drawing/2014/main" id="{75B76904-AF0F-4DD7-9E01-C9CFD6DF70EA}"/>
              </a:ext>
            </a:extLst>
          </p:cNvPr>
          <p:cNvSpPr/>
          <p:nvPr/>
        </p:nvSpPr>
        <p:spPr>
          <a:xfrm>
            <a:off x="2648399" y="4374085"/>
            <a:ext cx="1225749" cy="864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58" name="圓角矩形 3">
            <a:extLst>
              <a:ext uri="{FF2B5EF4-FFF2-40B4-BE49-F238E27FC236}">
                <a16:creationId xmlns:a16="http://schemas.microsoft.com/office/drawing/2014/main" id="{ED675060-0FBB-4992-8352-5FCABDF6B172}"/>
              </a:ext>
            </a:extLst>
          </p:cNvPr>
          <p:cNvSpPr/>
          <p:nvPr/>
        </p:nvSpPr>
        <p:spPr>
          <a:xfrm>
            <a:off x="2634809" y="5354737"/>
            <a:ext cx="1225749" cy="10000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59" name="圓角矩形 5">
            <a:extLst>
              <a:ext uri="{FF2B5EF4-FFF2-40B4-BE49-F238E27FC236}">
                <a16:creationId xmlns:a16="http://schemas.microsoft.com/office/drawing/2014/main" id="{FDEC5297-A07C-4093-9CA5-13E8D3A10E89}"/>
              </a:ext>
            </a:extLst>
          </p:cNvPr>
          <p:cNvSpPr/>
          <p:nvPr/>
        </p:nvSpPr>
        <p:spPr>
          <a:xfrm>
            <a:off x="4951478" y="5200019"/>
            <a:ext cx="1225749" cy="11814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60" name="圓角矩形 5">
            <a:extLst>
              <a:ext uri="{FF2B5EF4-FFF2-40B4-BE49-F238E27FC236}">
                <a16:creationId xmlns:a16="http://schemas.microsoft.com/office/drawing/2014/main" id="{F1060102-35CE-4702-B599-CACB8FD817C3}"/>
              </a:ext>
            </a:extLst>
          </p:cNvPr>
          <p:cNvSpPr/>
          <p:nvPr/>
        </p:nvSpPr>
        <p:spPr>
          <a:xfrm>
            <a:off x="6250775" y="5238529"/>
            <a:ext cx="1071025" cy="1142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61" name="圓角矩形 24">
            <a:extLst>
              <a:ext uri="{FF2B5EF4-FFF2-40B4-BE49-F238E27FC236}">
                <a16:creationId xmlns:a16="http://schemas.microsoft.com/office/drawing/2014/main" id="{6F4FCC4C-B4E3-44C1-979E-9BC09B43E636}"/>
              </a:ext>
            </a:extLst>
          </p:cNvPr>
          <p:cNvSpPr/>
          <p:nvPr/>
        </p:nvSpPr>
        <p:spPr>
          <a:xfrm>
            <a:off x="6516717" y="4221088"/>
            <a:ext cx="805083" cy="97893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哺集乳室</a:t>
            </a:r>
          </a:p>
        </p:txBody>
      </p:sp>
      <p:sp>
        <p:nvSpPr>
          <p:cNvPr id="62" name="圓角矩形 5">
            <a:extLst>
              <a:ext uri="{FF2B5EF4-FFF2-40B4-BE49-F238E27FC236}">
                <a16:creationId xmlns:a16="http://schemas.microsoft.com/office/drawing/2014/main" id="{404C28CC-DB2E-44ED-AFFC-1F6428FA51B5}"/>
              </a:ext>
            </a:extLst>
          </p:cNvPr>
          <p:cNvSpPr/>
          <p:nvPr/>
        </p:nvSpPr>
        <p:spPr>
          <a:xfrm>
            <a:off x="4926234" y="5200019"/>
            <a:ext cx="1225749" cy="11814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63" name="圓角矩形 5">
            <a:extLst>
              <a:ext uri="{FF2B5EF4-FFF2-40B4-BE49-F238E27FC236}">
                <a16:creationId xmlns:a16="http://schemas.microsoft.com/office/drawing/2014/main" id="{E5F24720-F306-4676-B711-9E4B2509E96F}"/>
              </a:ext>
            </a:extLst>
          </p:cNvPr>
          <p:cNvSpPr/>
          <p:nvPr/>
        </p:nvSpPr>
        <p:spPr>
          <a:xfrm>
            <a:off x="6225531" y="5238529"/>
            <a:ext cx="1071025" cy="1142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</p:spTree>
    <p:extLst>
      <p:ext uri="{BB962C8B-B14F-4D97-AF65-F5344CB8AC3E}">
        <p14:creationId xmlns:p14="http://schemas.microsoft.com/office/powerpoint/2010/main" val="3517762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395536" y="206370"/>
            <a:ext cx="8351588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臺中市翁子國民小學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370983" y="1452662"/>
            <a:ext cx="5844461" cy="4365292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3325284" y="5588777"/>
            <a:ext cx="104516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南門│</a:t>
            </a:r>
          </a:p>
        </p:txBody>
      </p:sp>
      <p:sp>
        <p:nvSpPr>
          <p:cNvPr id="19463" name="AutoShape 13"/>
          <p:cNvSpPr>
            <a:spLocks noChangeArrowheads="1"/>
          </p:cNvSpPr>
          <p:nvPr/>
        </p:nvSpPr>
        <p:spPr bwMode="auto">
          <a:xfrm rot="14695009">
            <a:off x="2964546" y="5832833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grpSp>
        <p:nvGrpSpPr>
          <p:cNvPr id="25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27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29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0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4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5" name="文字方塊 34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SB420-0016</a:t>
            </a:r>
            <a:endParaRPr lang="zh-TW" altLang="en-US" dirty="0"/>
          </a:p>
        </p:txBody>
      </p:sp>
      <p:sp>
        <p:nvSpPr>
          <p:cNvPr id="2" name="橢圓 1"/>
          <p:cNvSpPr/>
          <p:nvPr/>
        </p:nvSpPr>
        <p:spPr>
          <a:xfrm>
            <a:off x="2987824" y="2420888"/>
            <a:ext cx="3100876" cy="136815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3892961" y="2469690"/>
            <a:ext cx="1282464" cy="12888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81835" y="3875443"/>
            <a:ext cx="116372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4168986" y="4043176"/>
            <a:ext cx="1919714" cy="72008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4427984" y="4128485"/>
            <a:ext cx="1039377" cy="54946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>
            <a:off x="4059061" y="4855876"/>
            <a:ext cx="1039377" cy="5494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244141" y="2916282"/>
            <a:ext cx="1115390" cy="10462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2679504" y="1617290"/>
            <a:ext cx="3646433" cy="549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6E42989E-756D-4E26-AF8B-1F75A546FC9B}"/>
              </a:ext>
            </a:extLst>
          </p:cNvPr>
          <p:cNvGrpSpPr/>
          <p:nvPr/>
        </p:nvGrpSpPr>
        <p:grpSpPr>
          <a:xfrm>
            <a:off x="1815813" y="4576673"/>
            <a:ext cx="800468" cy="828665"/>
            <a:chOff x="2009907" y="4579106"/>
            <a:chExt cx="738551" cy="720080"/>
          </a:xfrm>
        </p:grpSpPr>
        <p:sp>
          <p:nvSpPr>
            <p:cNvPr id="41" name="矩形 40"/>
            <p:cNvSpPr/>
            <p:nvPr/>
          </p:nvSpPr>
          <p:spPr>
            <a:xfrm>
              <a:off x="2009907" y="4579106"/>
              <a:ext cx="738551" cy="72008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" name="矩形 4"/>
            <p:cNvSpPr/>
            <p:nvPr/>
          </p:nvSpPr>
          <p:spPr>
            <a:xfrm>
              <a:off x="2130200" y="4699404"/>
              <a:ext cx="409519" cy="5616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dirty="0"/>
                <a:t>禮堂</a:t>
              </a:r>
            </a:p>
          </p:txBody>
        </p:sp>
      </p:grpSp>
      <p:sp>
        <p:nvSpPr>
          <p:cNvPr id="48" name="矩形 47"/>
          <p:cNvSpPr/>
          <p:nvPr/>
        </p:nvSpPr>
        <p:spPr>
          <a:xfrm>
            <a:off x="1913653" y="400163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遊戲區</a:t>
            </a:r>
          </a:p>
        </p:txBody>
      </p:sp>
      <p:sp>
        <p:nvSpPr>
          <p:cNvPr id="49" name="矩形 48"/>
          <p:cNvSpPr/>
          <p:nvPr/>
        </p:nvSpPr>
        <p:spPr>
          <a:xfrm>
            <a:off x="4118266" y="494764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圖書室</a:t>
            </a:r>
          </a:p>
        </p:txBody>
      </p:sp>
      <p:sp>
        <p:nvSpPr>
          <p:cNvPr id="50" name="矩形 49"/>
          <p:cNvSpPr/>
          <p:nvPr/>
        </p:nvSpPr>
        <p:spPr>
          <a:xfrm>
            <a:off x="237958" y="3244334"/>
            <a:ext cx="11153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活動中心</a:t>
            </a:r>
          </a:p>
        </p:txBody>
      </p:sp>
      <p:sp>
        <p:nvSpPr>
          <p:cNvPr id="51" name="矩形 50"/>
          <p:cNvSpPr/>
          <p:nvPr/>
        </p:nvSpPr>
        <p:spPr>
          <a:xfrm>
            <a:off x="4077450" y="316958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運動場</a:t>
            </a:r>
          </a:p>
        </p:txBody>
      </p:sp>
      <p:sp>
        <p:nvSpPr>
          <p:cNvPr id="52" name="矩形 51"/>
          <p:cNvSpPr/>
          <p:nvPr/>
        </p:nvSpPr>
        <p:spPr>
          <a:xfrm>
            <a:off x="4578750" y="423548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球場</a:t>
            </a:r>
          </a:p>
        </p:txBody>
      </p:sp>
      <p:sp>
        <p:nvSpPr>
          <p:cNvPr id="53" name="AutoShape 13"/>
          <p:cNvSpPr>
            <a:spLocks noChangeArrowheads="1"/>
          </p:cNvSpPr>
          <p:nvPr/>
        </p:nvSpPr>
        <p:spPr bwMode="auto">
          <a:xfrm rot="11140925">
            <a:off x="3650949" y="4870597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4" name="AutoShape 13"/>
          <p:cNvSpPr>
            <a:spLocks noChangeArrowheads="1"/>
          </p:cNvSpPr>
          <p:nvPr/>
        </p:nvSpPr>
        <p:spPr bwMode="auto">
          <a:xfrm rot="11140925">
            <a:off x="3692820" y="3946246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5" name="AutoShape 13"/>
          <p:cNvSpPr>
            <a:spLocks noChangeArrowheads="1"/>
          </p:cNvSpPr>
          <p:nvPr/>
        </p:nvSpPr>
        <p:spPr bwMode="auto">
          <a:xfrm rot="16200000">
            <a:off x="4623096" y="3602143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6" name="AutoShape 13"/>
          <p:cNvSpPr>
            <a:spLocks noChangeArrowheads="1"/>
          </p:cNvSpPr>
          <p:nvPr/>
        </p:nvSpPr>
        <p:spPr bwMode="auto">
          <a:xfrm rot="14137844">
            <a:off x="5484918" y="3458473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7" name="AutoShape 13"/>
          <p:cNvSpPr>
            <a:spLocks noChangeArrowheads="1"/>
          </p:cNvSpPr>
          <p:nvPr/>
        </p:nvSpPr>
        <p:spPr bwMode="auto">
          <a:xfrm rot="10800000">
            <a:off x="5786424" y="2758218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8" name="AutoShape 13"/>
          <p:cNvSpPr>
            <a:spLocks noChangeArrowheads="1"/>
          </p:cNvSpPr>
          <p:nvPr/>
        </p:nvSpPr>
        <p:spPr bwMode="auto">
          <a:xfrm rot="6656290">
            <a:off x="5385145" y="2218544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9" name="AutoShape 13"/>
          <p:cNvSpPr>
            <a:spLocks noChangeArrowheads="1"/>
          </p:cNvSpPr>
          <p:nvPr/>
        </p:nvSpPr>
        <p:spPr bwMode="auto">
          <a:xfrm rot="5400000">
            <a:off x="4226778" y="2011425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0" name="AutoShape 13"/>
          <p:cNvSpPr>
            <a:spLocks noChangeArrowheads="1"/>
          </p:cNvSpPr>
          <p:nvPr/>
        </p:nvSpPr>
        <p:spPr bwMode="auto">
          <a:xfrm rot="5400000">
            <a:off x="2968327" y="2060274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1" name="AutoShape 13"/>
          <p:cNvSpPr>
            <a:spLocks noChangeArrowheads="1"/>
          </p:cNvSpPr>
          <p:nvPr/>
        </p:nvSpPr>
        <p:spPr bwMode="auto">
          <a:xfrm rot="9373685">
            <a:off x="2398088" y="1554934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2" name="AutoShape 13"/>
          <p:cNvSpPr>
            <a:spLocks noChangeArrowheads="1"/>
          </p:cNvSpPr>
          <p:nvPr/>
        </p:nvSpPr>
        <p:spPr bwMode="auto">
          <a:xfrm rot="5400000">
            <a:off x="1439965" y="918452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4" name="圓角矩形 5">
            <a:extLst>
              <a:ext uri="{FF2B5EF4-FFF2-40B4-BE49-F238E27FC236}">
                <a16:creationId xmlns:a16="http://schemas.microsoft.com/office/drawing/2014/main" id="{84BEA34D-6533-4B57-A8B1-401CC7FFEF9D}"/>
              </a:ext>
            </a:extLst>
          </p:cNvPr>
          <p:cNvSpPr/>
          <p:nvPr/>
        </p:nvSpPr>
        <p:spPr>
          <a:xfrm>
            <a:off x="2757842" y="1648097"/>
            <a:ext cx="1446146" cy="4832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zh-TW" altLang="en-US" dirty="0"/>
              <a:t>登記作業區</a:t>
            </a:r>
          </a:p>
        </p:txBody>
      </p:sp>
      <p:sp>
        <p:nvSpPr>
          <p:cNvPr id="65" name="圓角矩形 3">
            <a:extLst>
              <a:ext uri="{FF2B5EF4-FFF2-40B4-BE49-F238E27FC236}">
                <a16:creationId xmlns:a16="http://schemas.microsoft.com/office/drawing/2014/main" id="{AB139259-C5E7-4E6F-9DF9-6A1840EF2789}"/>
              </a:ext>
            </a:extLst>
          </p:cNvPr>
          <p:cNvSpPr/>
          <p:nvPr/>
        </p:nvSpPr>
        <p:spPr>
          <a:xfrm>
            <a:off x="4276262" y="1645300"/>
            <a:ext cx="1595164" cy="49344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zh-TW" altLang="en-US" dirty="0"/>
              <a:t>物資領取處</a:t>
            </a:r>
          </a:p>
        </p:txBody>
      </p:sp>
      <p:sp>
        <p:nvSpPr>
          <p:cNvPr id="68" name="圓角矩形 24">
            <a:extLst>
              <a:ext uri="{FF2B5EF4-FFF2-40B4-BE49-F238E27FC236}">
                <a16:creationId xmlns:a16="http://schemas.microsoft.com/office/drawing/2014/main" id="{268EB4DA-213B-4443-8D20-58B0E043CB12}"/>
              </a:ext>
            </a:extLst>
          </p:cNvPr>
          <p:cNvSpPr/>
          <p:nvPr/>
        </p:nvSpPr>
        <p:spPr>
          <a:xfrm>
            <a:off x="3695918" y="2595342"/>
            <a:ext cx="1672702" cy="4818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運動及休閒區</a:t>
            </a:r>
          </a:p>
        </p:txBody>
      </p:sp>
      <p:sp>
        <p:nvSpPr>
          <p:cNvPr id="66" name="圓角矩形 2">
            <a:extLst>
              <a:ext uri="{FF2B5EF4-FFF2-40B4-BE49-F238E27FC236}">
                <a16:creationId xmlns:a16="http://schemas.microsoft.com/office/drawing/2014/main" id="{2B12793E-2349-41ED-9531-4B7094133614}"/>
              </a:ext>
            </a:extLst>
          </p:cNvPr>
          <p:cNvSpPr/>
          <p:nvPr/>
        </p:nvSpPr>
        <p:spPr>
          <a:xfrm>
            <a:off x="6137215" y="2734031"/>
            <a:ext cx="1089681" cy="6277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男性單身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就寢區</a:t>
            </a:r>
            <a:endParaRPr lang="en-US" altLang="zh-TW" sz="1400" dirty="0">
              <a:solidFill>
                <a:schemeClr val="tx1"/>
              </a:solidFill>
            </a:endParaRPr>
          </a:p>
        </p:txBody>
      </p:sp>
      <p:sp>
        <p:nvSpPr>
          <p:cNvPr id="69" name="圓角矩形 3">
            <a:extLst>
              <a:ext uri="{FF2B5EF4-FFF2-40B4-BE49-F238E27FC236}">
                <a16:creationId xmlns:a16="http://schemas.microsoft.com/office/drawing/2014/main" id="{CF9A7109-7683-4EFF-B48B-EE75F91BACC9}"/>
              </a:ext>
            </a:extLst>
          </p:cNvPr>
          <p:cNvSpPr/>
          <p:nvPr/>
        </p:nvSpPr>
        <p:spPr>
          <a:xfrm>
            <a:off x="6110887" y="3413258"/>
            <a:ext cx="1116009" cy="578474"/>
          </a:xfrm>
          <a:prstGeom prst="roundRect">
            <a:avLst>
              <a:gd name="adj" fmla="val 15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身障</a:t>
            </a:r>
            <a:r>
              <a:rPr lang="en-US" altLang="zh-TW" sz="1400" dirty="0">
                <a:solidFill>
                  <a:schemeClr val="tx1"/>
                </a:solidFill>
              </a:rPr>
              <a:t>/</a:t>
            </a:r>
            <a:r>
              <a:rPr lang="zh-TW" altLang="en-US" sz="1400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70" name="圓角矩形 5">
            <a:extLst>
              <a:ext uri="{FF2B5EF4-FFF2-40B4-BE49-F238E27FC236}">
                <a16:creationId xmlns:a16="http://schemas.microsoft.com/office/drawing/2014/main" id="{1061DF31-F2C3-4FD3-9130-D188013662AB}"/>
              </a:ext>
            </a:extLst>
          </p:cNvPr>
          <p:cNvSpPr/>
          <p:nvPr/>
        </p:nvSpPr>
        <p:spPr>
          <a:xfrm>
            <a:off x="6232888" y="4991005"/>
            <a:ext cx="986244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女性單身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en-US" sz="1400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71" name="圓角矩形 5">
            <a:extLst>
              <a:ext uri="{FF2B5EF4-FFF2-40B4-BE49-F238E27FC236}">
                <a16:creationId xmlns:a16="http://schemas.microsoft.com/office/drawing/2014/main" id="{24972467-903A-46AE-AD56-F15C62FF65C9}"/>
              </a:ext>
            </a:extLst>
          </p:cNvPr>
          <p:cNvSpPr/>
          <p:nvPr/>
        </p:nvSpPr>
        <p:spPr>
          <a:xfrm>
            <a:off x="6270818" y="4083362"/>
            <a:ext cx="929476" cy="8207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67" name="Text Box 18">
            <a:extLst>
              <a:ext uri="{FF2B5EF4-FFF2-40B4-BE49-F238E27FC236}">
                <a16:creationId xmlns:a16="http://schemas.microsoft.com/office/drawing/2014/main" id="{EBC41A67-30AA-452F-BF8F-903431050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850" y="1537873"/>
            <a:ext cx="940121" cy="739094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72" name="Text Box 16">
            <a:extLst>
              <a:ext uri="{FF2B5EF4-FFF2-40B4-BE49-F238E27FC236}">
                <a16:creationId xmlns:a16="http://schemas.microsoft.com/office/drawing/2014/main" id="{A81BBF4F-9431-4559-B5B1-713CB5BB3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9890" y="4904081"/>
            <a:ext cx="1063537" cy="876543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CFA04C35-FB30-4F25-B1B3-A0DBBFC72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729" y="1143539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</p:spTree>
    <p:extLst>
      <p:ext uri="{BB962C8B-B14F-4D97-AF65-F5344CB8AC3E}">
        <p14:creationId xmlns:p14="http://schemas.microsoft.com/office/powerpoint/2010/main" val="60595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4969936" y="1129237"/>
            <a:ext cx="3240360" cy="438496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251520" y="206370"/>
            <a:ext cx="864096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五里聯合活動中心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187624" y="1129237"/>
            <a:ext cx="3240360" cy="438496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34" name="圓角矩形 33"/>
          <p:cNvSpPr/>
          <p:nvPr/>
        </p:nvSpPr>
        <p:spPr>
          <a:xfrm>
            <a:off x="1224350" y="3351282"/>
            <a:ext cx="651733" cy="21093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用餐區</a:t>
            </a:r>
          </a:p>
        </p:txBody>
      </p:sp>
      <p:grpSp>
        <p:nvGrpSpPr>
          <p:cNvPr id="29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0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1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2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SB420-0017</a:t>
            </a:r>
            <a:endParaRPr lang="zh-TW" altLang="en-US" dirty="0"/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1313225" y="5633500"/>
            <a:ext cx="104516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│1F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5218746" y="5640954"/>
            <a:ext cx="104516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│2F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51" name="AutoShape 24"/>
          <p:cNvSpPr>
            <a:spLocks noChangeArrowheads="1"/>
          </p:cNvSpPr>
          <p:nvPr/>
        </p:nvSpPr>
        <p:spPr bwMode="auto">
          <a:xfrm rot="16200000">
            <a:off x="2734949" y="5891907"/>
            <a:ext cx="539593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55" name="AutoShape 24"/>
          <p:cNvSpPr>
            <a:spLocks noChangeArrowheads="1"/>
          </p:cNvSpPr>
          <p:nvPr/>
        </p:nvSpPr>
        <p:spPr bwMode="auto">
          <a:xfrm rot="5400000">
            <a:off x="2336925" y="5921457"/>
            <a:ext cx="539593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57" name="AutoShape 24"/>
          <p:cNvSpPr>
            <a:spLocks noChangeArrowheads="1"/>
          </p:cNvSpPr>
          <p:nvPr/>
        </p:nvSpPr>
        <p:spPr bwMode="auto">
          <a:xfrm rot="16200000">
            <a:off x="1636005" y="4080448"/>
            <a:ext cx="1171084" cy="273681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35" name="Text Box 15">
            <a:extLst>
              <a:ext uri="{FF2B5EF4-FFF2-40B4-BE49-F238E27FC236}">
                <a16:creationId xmlns:a16="http://schemas.microsoft.com/office/drawing/2014/main" id="{B62D136C-88EA-45C4-A08F-DEF2027B2D6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480033" y="3149724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2F29FE1B-E146-4659-BB52-975315248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775" y="1173618"/>
            <a:ext cx="3240361" cy="757350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60" name="Text Box 19">
            <a:extLst>
              <a:ext uri="{FF2B5EF4-FFF2-40B4-BE49-F238E27FC236}">
                <a16:creationId xmlns:a16="http://schemas.microsoft.com/office/drawing/2014/main" id="{E939A275-DB1A-48C2-B5BE-EAC2491DC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729" y="2344185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61" name="Text Box 12">
            <a:extLst>
              <a:ext uri="{FF2B5EF4-FFF2-40B4-BE49-F238E27FC236}">
                <a16:creationId xmlns:a16="http://schemas.microsoft.com/office/drawing/2014/main" id="{D377DDA7-8160-4D84-A9AA-F241F576E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151" y="5338023"/>
            <a:ext cx="1389721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olidFill>
                  <a:srgbClr val="0000CC"/>
                </a:solidFill>
              </a:rPr>
              <a:t>│</a:t>
            </a:r>
            <a:r>
              <a:rPr lang="zh-TW" altLang="en-US" sz="14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62" name="Rectangle 28">
            <a:extLst>
              <a:ext uri="{FF2B5EF4-FFF2-40B4-BE49-F238E27FC236}">
                <a16:creationId xmlns:a16="http://schemas.microsoft.com/office/drawing/2014/main" id="{13431478-52D3-40F1-9030-A8160C22A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403" y="4490570"/>
            <a:ext cx="651734" cy="728156"/>
          </a:xfrm>
          <a:prstGeom prst="rect">
            <a:avLst/>
          </a:prstGeom>
          <a:solidFill>
            <a:srgbClr val="0000FF">
              <a:alpha val="6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廁所</a:t>
            </a:r>
          </a:p>
        </p:txBody>
      </p:sp>
      <p:sp>
        <p:nvSpPr>
          <p:cNvPr id="64" name="圓角矩形 5">
            <a:extLst>
              <a:ext uri="{FF2B5EF4-FFF2-40B4-BE49-F238E27FC236}">
                <a16:creationId xmlns:a16="http://schemas.microsoft.com/office/drawing/2014/main" id="{FB846A2A-63EB-4AFD-A67F-F028C1A3F87F}"/>
              </a:ext>
            </a:extLst>
          </p:cNvPr>
          <p:cNvSpPr/>
          <p:nvPr/>
        </p:nvSpPr>
        <p:spPr>
          <a:xfrm>
            <a:off x="5034599" y="3772268"/>
            <a:ext cx="2489729" cy="11814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65" name="圓角矩形 5">
            <a:extLst>
              <a:ext uri="{FF2B5EF4-FFF2-40B4-BE49-F238E27FC236}">
                <a16:creationId xmlns:a16="http://schemas.microsoft.com/office/drawing/2014/main" id="{DDAF09C0-C4CB-44D1-985E-42B138982F45}"/>
              </a:ext>
            </a:extLst>
          </p:cNvPr>
          <p:cNvSpPr/>
          <p:nvPr/>
        </p:nvSpPr>
        <p:spPr>
          <a:xfrm>
            <a:off x="5027927" y="2544961"/>
            <a:ext cx="2471961" cy="1142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66" name="圓角矩形 3">
            <a:extLst>
              <a:ext uri="{FF2B5EF4-FFF2-40B4-BE49-F238E27FC236}">
                <a16:creationId xmlns:a16="http://schemas.microsoft.com/office/drawing/2014/main" id="{F04B4867-5505-47EA-A9DD-45C92E035DFF}"/>
              </a:ext>
            </a:extLst>
          </p:cNvPr>
          <p:cNvSpPr/>
          <p:nvPr/>
        </p:nvSpPr>
        <p:spPr>
          <a:xfrm>
            <a:off x="4969936" y="1313606"/>
            <a:ext cx="2439179" cy="11814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</p:spTree>
    <p:extLst>
      <p:ext uri="{BB962C8B-B14F-4D97-AF65-F5344CB8AC3E}">
        <p14:creationId xmlns:p14="http://schemas.microsoft.com/office/powerpoint/2010/main" val="747096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251520" y="206370"/>
            <a:ext cx="8495604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五里聯合活動中心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2411760" y="1037288"/>
            <a:ext cx="4320480" cy="481706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2872079" y="1154143"/>
            <a:ext cx="3716145" cy="97178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zh-TW" altLang="en-US" dirty="0"/>
              <a:t>物資儲備處</a:t>
            </a:r>
          </a:p>
        </p:txBody>
      </p:sp>
      <p:sp>
        <p:nvSpPr>
          <p:cNvPr id="33" name="圓角矩形 32"/>
          <p:cNvSpPr/>
          <p:nvPr/>
        </p:nvSpPr>
        <p:spPr>
          <a:xfrm>
            <a:off x="5050699" y="2447254"/>
            <a:ext cx="1296144" cy="19756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2228982" y="5975923"/>
            <a:ext cx="140663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│3F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grpSp>
        <p:nvGrpSpPr>
          <p:cNvPr id="20" name="Group 70"/>
          <p:cNvGrpSpPr>
            <a:grpSpLocks/>
          </p:cNvGrpSpPr>
          <p:nvPr/>
        </p:nvGrpSpPr>
        <p:grpSpPr bwMode="auto">
          <a:xfrm>
            <a:off x="107504" y="5157192"/>
            <a:ext cx="1368425" cy="1220149"/>
            <a:chOff x="158" y="2976"/>
            <a:chExt cx="908" cy="1089"/>
          </a:xfrm>
        </p:grpSpPr>
        <p:sp>
          <p:nvSpPr>
            <p:cNvPr id="22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8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23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24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25" name="Text Box 69"/>
            <p:cNvSpPr txBox="1">
              <a:spLocks noChangeArrowheads="1"/>
            </p:cNvSpPr>
            <p:nvPr/>
          </p:nvSpPr>
          <p:spPr bwMode="auto">
            <a:xfrm>
              <a:off x="204" y="3782"/>
              <a:ext cx="83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40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27" name="文字方塊 26"/>
          <p:cNvSpPr txBox="1"/>
          <p:nvPr/>
        </p:nvSpPr>
        <p:spPr>
          <a:xfrm>
            <a:off x="-180528" y="6434030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SB420-0017</a:t>
            </a:r>
            <a:endParaRPr lang="zh-TW" altLang="en-US" dirty="0"/>
          </a:p>
        </p:txBody>
      </p:sp>
      <p:sp>
        <p:nvSpPr>
          <p:cNvPr id="28" name="圓角矩形 2">
            <a:extLst>
              <a:ext uri="{FF2B5EF4-FFF2-40B4-BE49-F238E27FC236}">
                <a16:creationId xmlns:a16="http://schemas.microsoft.com/office/drawing/2014/main" id="{8BF36B43-0D28-4745-9F42-6835C6BD7066}"/>
              </a:ext>
            </a:extLst>
          </p:cNvPr>
          <p:cNvSpPr/>
          <p:nvPr/>
        </p:nvSpPr>
        <p:spPr>
          <a:xfrm>
            <a:off x="2411760" y="2495554"/>
            <a:ext cx="1656184" cy="1795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</p:spTree>
    <p:extLst>
      <p:ext uri="{BB962C8B-B14F-4D97-AF65-F5344CB8AC3E}">
        <p14:creationId xmlns:p14="http://schemas.microsoft.com/office/powerpoint/2010/main" val="243272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田心里活動中心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137356" y="1162820"/>
            <a:ext cx="7609768" cy="499073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grpSp>
        <p:nvGrpSpPr>
          <p:cNvPr id="30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1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2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3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4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5" name="文字方塊 34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SB420-0018</a:t>
            </a:r>
            <a:endParaRPr lang="zh-TW" altLang="en-US" dirty="0"/>
          </a:p>
        </p:txBody>
      </p:sp>
      <p:sp>
        <p:nvSpPr>
          <p:cNvPr id="40" name="AutoShape 24"/>
          <p:cNvSpPr>
            <a:spLocks noChangeArrowheads="1"/>
          </p:cNvSpPr>
          <p:nvPr/>
        </p:nvSpPr>
        <p:spPr bwMode="auto">
          <a:xfrm rot="16200000">
            <a:off x="5222942" y="1517162"/>
            <a:ext cx="1008064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4768725" y="734851"/>
            <a:ext cx="18002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出口│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556545" y="751155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一樓│</a:t>
            </a:r>
          </a:p>
        </p:txBody>
      </p:sp>
      <p:sp>
        <p:nvSpPr>
          <p:cNvPr id="28" name="Text Box 12">
            <a:extLst>
              <a:ext uri="{FF2B5EF4-FFF2-40B4-BE49-F238E27FC236}">
                <a16:creationId xmlns:a16="http://schemas.microsoft.com/office/drawing/2014/main" id="{B3EB0F91-4059-4839-A651-C9DC68405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393" y="5946189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29" name="AutoShape 13">
            <a:extLst>
              <a:ext uri="{FF2B5EF4-FFF2-40B4-BE49-F238E27FC236}">
                <a16:creationId xmlns:a16="http://schemas.microsoft.com/office/drawing/2014/main" id="{068E2BB7-C54B-4561-A75E-B1740B068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6" y="6323367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3" name="AutoShape 14">
            <a:extLst>
              <a:ext uri="{FF2B5EF4-FFF2-40B4-BE49-F238E27FC236}">
                <a16:creationId xmlns:a16="http://schemas.microsoft.com/office/drawing/2014/main" id="{92A1E89C-AF05-4272-A4D4-4017B7CAC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4305" y="6324954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4" name="Text Box 15">
            <a:extLst>
              <a:ext uri="{FF2B5EF4-FFF2-40B4-BE49-F238E27FC236}">
                <a16:creationId xmlns:a16="http://schemas.microsoft.com/office/drawing/2014/main" id="{B94E5EA3-4BB5-4C18-A153-5A72255B42A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117017" y="4047898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45" name="Text Box 18">
            <a:extLst>
              <a:ext uri="{FF2B5EF4-FFF2-40B4-BE49-F238E27FC236}">
                <a16:creationId xmlns:a16="http://schemas.microsoft.com/office/drawing/2014/main" id="{AEAEAC93-0822-4EDD-8FDF-CC2EFAE8D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420" y="3009910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46" name="Text Box 19">
            <a:extLst>
              <a:ext uri="{FF2B5EF4-FFF2-40B4-BE49-F238E27FC236}">
                <a16:creationId xmlns:a16="http://schemas.microsoft.com/office/drawing/2014/main" id="{F2EF50FE-AD50-4AED-935D-725693201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420" y="3559189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47" name="圓角矩形 5">
            <a:extLst>
              <a:ext uri="{FF2B5EF4-FFF2-40B4-BE49-F238E27FC236}">
                <a16:creationId xmlns:a16="http://schemas.microsoft.com/office/drawing/2014/main" id="{C3535D0D-6D19-448B-82F3-53897FE82B35}"/>
              </a:ext>
            </a:extLst>
          </p:cNvPr>
          <p:cNvSpPr/>
          <p:nvPr/>
        </p:nvSpPr>
        <p:spPr>
          <a:xfrm>
            <a:off x="3611062" y="2839257"/>
            <a:ext cx="1512168" cy="14398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48" name="圓角矩形 2">
            <a:extLst>
              <a:ext uri="{FF2B5EF4-FFF2-40B4-BE49-F238E27FC236}">
                <a16:creationId xmlns:a16="http://schemas.microsoft.com/office/drawing/2014/main" id="{78838528-277D-430A-832E-8D0D6E0F15CB}"/>
              </a:ext>
            </a:extLst>
          </p:cNvPr>
          <p:cNvSpPr/>
          <p:nvPr/>
        </p:nvSpPr>
        <p:spPr>
          <a:xfrm>
            <a:off x="1148462" y="3982420"/>
            <a:ext cx="1225747" cy="13230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tx1"/>
                </a:solidFill>
              </a:rPr>
              <a:t>男性單身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algn="ctr"/>
            <a:r>
              <a:rPr lang="zh-TW" altLang="en-US" sz="1600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49" name="圓角矩形 3">
            <a:extLst>
              <a:ext uri="{FF2B5EF4-FFF2-40B4-BE49-F238E27FC236}">
                <a16:creationId xmlns:a16="http://schemas.microsoft.com/office/drawing/2014/main" id="{24B6ED61-4685-447C-8BC3-B3DE68BA030B}"/>
              </a:ext>
            </a:extLst>
          </p:cNvPr>
          <p:cNvSpPr/>
          <p:nvPr/>
        </p:nvSpPr>
        <p:spPr>
          <a:xfrm>
            <a:off x="1131022" y="2587937"/>
            <a:ext cx="1225746" cy="11835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tx1"/>
                </a:solidFill>
              </a:rPr>
              <a:t>身障</a:t>
            </a:r>
            <a:r>
              <a:rPr lang="en-US" altLang="zh-TW" sz="1600" dirty="0">
                <a:solidFill>
                  <a:schemeClr val="tx1"/>
                </a:solidFill>
              </a:rPr>
              <a:t>/</a:t>
            </a:r>
            <a:r>
              <a:rPr lang="zh-TW" altLang="en-US" sz="1600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50" name="圓角矩形 5">
            <a:extLst>
              <a:ext uri="{FF2B5EF4-FFF2-40B4-BE49-F238E27FC236}">
                <a16:creationId xmlns:a16="http://schemas.microsoft.com/office/drawing/2014/main" id="{A70F702D-78B1-4444-856A-111487A4CD07}"/>
              </a:ext>
            </a:extLst>
          </p:cNvPr>
          <p:cNvSpPr/>
          <p:nvPr/>
        </p:nvSpPr>
        <p:spPr>
          <a:xfrm>
            <a:off x="1431775" y="1231327"/>
            <a:ext cx="1412033" cy="11835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51" name="圓角矩形 5">
            <a:extLst>
              <a:ext uri="{FF2B5EF4-FFF2-40B4-BE49-F238E27FC236}">
                <a16:creationId xmlns:a16="http://schemas.microsoft.com/office/drawing/2014/main" id="{580241BF-FA3C-466F-BDDF-7EF0F315AD69}"/>
              </a:ext>
            </a:extLst>
          </p:cNvPr>
          <p:cNvSpPr/>
          <p:nvPr/>
        </p:nvSpPr>
        <p:spPr>
          <a:xfrm>
            <a:off x="2965010" y="1332711"/>
            <a:ext cx="1523338" cy="104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52" name="Text Box 16">
            <a:extLst>
              <a:ext uri="{FF2B5EF4-FFF2-40B4-BE49-F238E27FC236}">
                <a16:creationId xmlns:a16="http://schemas.microsoft.com/office/drawing/2014/main" id="{7CB8AF19-FE21-4F6D-83A8-C869F3DC2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1609" y="1177607"/>
            <a:ext cx="1190552" cy="1334124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</p:spTree>
    <p:extLst>
      <p:ext uri="{BB962C8B-B14F-4D97-AF65-F5344CB8AC3E}">
        <p14:creationId xmlns:p14="http://schemas.microsoft.com/office/powerpoint/2010/main" val="14685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臺中市立豐南國民中學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311029" y="983431"/>
            <a:ext cx="7725615" cy="5246424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5970208" y="6346949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            </a:t>
            </a:r>
          </a:p>
        </p:txBody>
      </p:sp>
      <p:grpSp>
        <p:nvGrpSpPr>
          <p:cNvPr id="32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SB420-0019</a:t>
            </a:r>
            <a:endParaRPr lang="zh-TW" altLang="en-US" dirty="0"/>
          </a:p>
        </p:txBody>
      </p:sp>
      <p:sp>
        <p:nvSpPr>
          <p:cNvPr id="53" name="AutoShape 24"/>
          <p:cNvSpPr>
            <a:spLocks noChangeArrowheads="1"/>
          </p:cNvSpPr>
          <p:nvPr/>
        </p:nvSpPr>
        <p:spPr bwMode="auto">
          <a:xfrm rot="16200000">
            <a:off x="4308675" y="5318417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5" name="AutoShape 24"/>
          <p:cNvSpPr>
            <a:spLocks noChangeArrowheads="1"/>
          </p:cNvSpPr>
          <p:nvPr/>
        </p:nvSpPr>
        <p:spPr bwMode="auto">
          <a:xfrm rot="16200000">
            <a:off x="4317839" y="4262161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EE985259-CDF3-4EBC-A4DA-55A3BEEC7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6569" y="5948106"/>
            <a:ext cx="177851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41" name="AutoShape 13">
            <a:extLst>
              <a:ext uri="{FF2B5EF4-FFF2-40B4-BE49-F238E27FC236}">
                <a16:creationId xmlns:a16="http://schemas.microsoft.com/office/drawing/2014/main" id="{67C37A60-1DDD-40F2-A3EF-3C877580C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956" y="6379906"/>
            <a:ext cx="283873" cy="370689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2" name="AutoShape 14">
            <a:extLst>
              <a:ext uri="{FF2B5EF4-FFF2-40B4-BE49-F238E27FC236}">
                <a16:creationId xmlns:a16="http://schemas.microsoft.com/office/drawing/2014/main" id="{BDA85320-1180-45BC-9D26-7F7D43D42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859" y="6420594"/>
            <a:ext cx="285441" cy="369332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8" name="Text Box 15">
            <a:extLst>
              <a:ext uri="{FF2B5EF4-FFF2-40B4-BE49-F238E27FC236}">
                <a16:creationId xmlns:a16="http://schemas.microsoft.com/office/drawing/2014/main" id="{342AA13E-15EC-407B-8FA2-57336BA269A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066320" y="4953258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9EB59626-1B97-46D5-B6C7-369BCE6D2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8106" y="2698158"/>
            <a:ext cx="1995468" cy="958134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400" dirty="0"/>
              <a:t>物資儲備處</a:t>
            </a:r>
          </a:p>
        </p:txBody>
      </p:sp>
      <p:sp>
        <p:nvSpPr>
          <p:cNvPr id="60" name="Text Box 19">
            <a:extLst>
              <a:ext uri="{FF2B5EF4-FFF2-40B4-BE49-F238E27FC236}">
                <a16:creationId xmlns:a16="http://schemas.microsoft.com/office/drawing/2014/main" id="{70CBDE3A-D376-4466-9DA8-9F177BDC9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7723" y="4464549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61" name="Text Box 16">
            <a:extLst>
              <a:ext uri="{FF2B5EF4-FFF2-40B4-BE49-F238E27FC236}">
                <a16:creationId xmlns:a16="http://schemas.microsoft.com/office/drawing/2014/main" id="{FFA00D7F-ECFC-447A-9B9C-AC33AEE69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4375" y="5329893"/>
            <a:ext cx="1232502" cy="834917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62" name="圓角矩形 2">
            <a:extLst>
              <a:ext uri="{FF2B5EF4-FFF2-40B4-BE49-F238E27FC236}">
                <a16:creationId xmlns:a16="http://schemas.microsoft.com/office/drawing/2014/main" id="{070E67F3-5592-43CB-9F00-0D8356BE0733}"/>
              </a:ext>
            </a:extLst>
          </p:cNvPr>
          <p:cNvSpPr/>
          <p:nvPr/>
        </p:nvSpPr>
        <p:spPr>
          <a:xfrm>
            <a:off x="7723888" y="1056181"/>
            <a:ext cx="1276303" cy="1301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63" name="圓角矩形 3">
            <a:extLst>
              <a:ext uri="{FF2B5EF4-FFF2-40B4-BE49-F238E27FC236}">
                <a16:creationId xmlns:a16="http://schemas.microsoft.com/office/drawing/2014/main" id="{431070ED-6B5A-45ED-8731-DD79F4949C24}"/>
              </a:ext>
            </a:extLst>
          </p:cNvPr>
          <p:cNvSpPr/>
          <p:nvPr/>
        </p:nvSpPr>
        <p:spPr>
          <a:xfrm>
            <a:off x="7723888" y="2399730"/>
            <a:ext cx="1277116" cy="1301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64" name="圓角矩形 5">
            <a:extLst>
              <a:ext uri="{FF2B5EF4-FFF2-40B4-BE49-F238E27FC236}">
                <a16:creationId xmlns:a16="http://schemas.microsoft.com/office/drawing/2014/main" id="{D5F2A02D-5099-4E14-A17D-F92EB446E9D7}"/>
              </a:ext>
            </a:extLst>
          </p:cNvPr>
          <p:cNvSpPr/>
          <p:nvPr/>
        </p:nvSpPr>
        <p:spPr>
          <a:xfrm>
            <a:off x="1375256" y="4227439"/>
            <a:ext cx="2489729" cy="11814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65" name="圓角矩形 5">
            <a:extLst>
              <a:ext uri="{FF2B5EF4-FFF2-40B4-BE49-F238E27FC236}">
                <a16:creationId xmlns:a16="http://schemas.microsoft.com/office/drawing/2014/main" id="{450D004D-FCD6-44EF-B908-C635CAEE4EE9}"/>
              </a:ext>
            </a:extLst>
          </p:cNvPr>
          <p:cNvSpPr/>
          <p:nvPr/>
        </p:nvSpPr>
        <p:spPr>
          <a:xfrm>
            <a:off x="1316929" y="2828514"/>
            <a:ext cx="2548056" cy="11814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66" name="圓角矩形 5">
            <a:extLst>
              <a:ext uri="{FF2B5EF4-FFF2-40B4-BE49-F238E27FC236}">
                <a16:creationId xmlns:a16="http://schemas.microsoft.com/office/drawing/2014/main" id="{1AE88C75-F23C-4F2D-8268-81F5B5619757}"/>
              </a:ext>
            </a:extLst>
          </p:cNvPr>
          <p:cNvSpPr/>
          <p:nvPr/>
        </p:nvSpPr>
        <p:spPr>
          <a:xfrm>
            <a:off x="7629130" y="3770237"/>
            <a:ext cx="1316142" cy="13988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67" name="AutoShape 24">
            <a:extLst>
              <a:ext uri="{FF2B5EF4-FFF2-40B4-BE49-F238E27FC236}">
                <a16:creationId xmlns:a16="http://schemas.microsoft.com/office/drawing/2014/main" id="{68927DBC-A2AF-4206-A80D-DA1819B73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144" y="3829137"/>
            <a:ext cx="658473" cy="361588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68" name="AutoShape 24">
            <a:extLst>
              <a:ext uri="{FF2B5EF4-FFF2-40B4-BE49-F238E27FC236}">
                <a16:creationId xmlns:a16="http://schemas.microsoft.com/office/drawing/2014/main" id="{D2EF67F7-5AE9-491D-B147-8BE3DAE074F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165123" y="2824851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9" name="AutoShape 24">
            <a:extLst>
              <a:ext uri="{FF2B5EF4-FFF2-40B4-BE49-F238E27FC236}">
                <a16:creationId xmlns:a16="http://schemas.microsoft.com/office/drawing/2014/main" id="{66F16BE4-1D98-48E3-84FE-E214E14E9D2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062731" y="1602023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0" name="橢圓 69">
            <a:extLst>
              <a:ext uri="{FF2B5EF4-FFF2-40B4-BE49-F238E27FC236}">
                <a16:creationId xmlns:a16="http://schemas.microsoft.com/office/drawing/2014/main" id="{C96EA644-2104-42A8-A020-0B6DCB5AB2E4}"/>
              </a:ext>
            </a:extLst>
          </p:cNvPr>
          <p:cNvSpPr/>
          <p:nvPr/>
        </p:nvSpPr>
        <p:spPr>
          <a:xfrm>
            <a:off x="3198869" y="1056181"/>
            <a:ext cx="3100876" cy="136815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圓角矩形 24">
            <a:extLst>
              <a:ext uri="{FF2B5EF4-FFF2-40B4-BE49-F238E27FC236}">
                <a16:creationId xmlns:a16="http://schemas.microsoft.com/office/drawing/2014/main" id="{FF51E6A5-2669-4DD7-844A-6B818A20A13A}"/>
              </a:ext>
            </a:extLst>
          </p:cNvPr>
          <p:cNvSpPr/>
          <p:nvPr/>
        </p:nvSpPr>
        <p:spPr>
          <a:xfrm>
            <a:off x="3916368" y="1472301"/>
            <a:ext cx="1672702" cy="4818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運動及休閒區</a:t>
            </a:r>
          </a:p>
        </p:txBody>
      </p:sp>
    </p:spTree>
    <p:extLst>
      <p:ext uri="{BB962C8B-B14F-4D97-AF65-F5344CB8AC3E}">
        <p14:creationId xmlns:p14="http://schemas.microsoft.com/office/powerpoint/2010/main" val="127080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6256616" y="4921499"/>
            <a:ext cx="2243228" cy="146716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5141913" y="1000441"/>
            <a:ext cx="3357932" cy="393044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2384652" y="4173062"/>
            <a:ext cx="2243228" cy="164781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42961" y="217719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東陽里活動中心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510520" y="1000441"/>
            <a:ext cx="4117359" cy="318659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grpSp>
        <p:nvGrpSpPr>
          <p:cNvPr id="19460" name="Group 70"/>
          <p:cNvGrpSpPr>
            <a:grpSpLocks/>
          </p:cNvGrpSpPr>
          <p:nvPr/>
        </p:nvGrpSpPr>
        <p:grpSpPr bwMode="auto">
          <a:xfrm>
            <a:off x="395537" y="5661246"/>
            <a:ext cx="936105" cy="828258"/>
            <a:chOff x="158" y="2976"/>
            <a:chExt cx="908" cy="1117"/>
          </a:xfrm>
        </p:grpSpPr>
        <p:sp>
          <p:nvSpPr>
            <p:cNvPr id="19473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19474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5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6" name="Text Box 69"/>
            <p:cNvSpPr txBox="1">
              <a:spLocks noChangeArrowheads="1"/>
            </p:cNvSpPr>
            <p:nvPr/>
          </p:nvSpPr>
          <p:spPr bwMode="auto">
            <a:xfrm>
              <a:off x="204" y="3782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833877" y="5034222"/>
            <a:ext cx="532644" cy="7848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>
                <a:solidFill>
                  <a:srgbClr val="0000CC"/>
                </a:solidFill>
              </a:rPr>
              <a:t>門</a:t>
            </a:r>
            <a:endParaRPr lang="en-US" altLang="zh-TW" sz="1800" dirty="0">
              <a:solidFill>
                <a:srgbClr val="0000CC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>
                <a:solidFill>
                  <a:srgbClr val="0000CC"/>
                </a:solidFill>
              </a:rPr>
              <a:t>口</a:t>
            </a:r>
            <a:endParaRPr lang="en-US" altLang="zh-TW" sz="1800" dirty="0">
              <a:solidFill>
                <a:srgbClr val="0000CC"/>
              </a:solidFill>
            </a:endParaRPr>
          </a:p>
        </p:txBody>
      </p:sp>
      <p:sp>
        <p:nvSpPr>
          <p:cNvPr id="19463" name="AutoShape 13"/>
          <p:cNvSpPr>
            <a:spLocks noChangeArrowheads="1"/>
          </p:cNvSpPr>
          <p:nvPr/>
        </p:nvSpPr>
        <p:spPr bwMode="auto">
          <a:xfrm>
            <a:off x="3745803" y="3943379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 rot="16200000">
            <a:off x="1475506" y="5181574"/>
            <a:ext cx="238105" cy="490125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827648" y="2855091"/>
            <a:ext cx="712696" cy="1163061"/>
          </a:xfrm>
          <a:prstGeom prst="rect">
            <a:avLst/>
          </a:prstGeom>
          <a:solidFill>
            <a:srgbClr val="CC66FF"/>
          </a:solidFill>
          <a:ln w="9525">
            <a:solidFill>
              <a:schemeClr val="accent4">
                <a:lumMod val="40000"/>
                <a:lumOff val="60000"/>
              </a:schemeClr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19470" name="AutoShape 21"/>
          <p:cNvSpPr>
            <a:spLocks noChangeArrowheads="1"/>
          </p:cNvSpPr>
          <p:nvPr/>
        </p:nvSpPr>
        <p:spPr bwMode="auto">
          <a:xfrm rot="5400000">
            <a:off x="7447158" y="4025663"/>
            <a:ext cx="756282" cy="349025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" name="圓角矩形 1"/>
          <p:cNvSpPr/>
          <p:nvPr/>
        </p:nvSpPr>
        <p:spPr>
          <a:xfrm>
            <a:off x="2229577" y="1175455"/>
            <a:ext cx="679244" cy="4970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W.C.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5341922" y="3494872"/>
            <a:ext cx="1512168" cy="12306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女性單身就寢區</a:t>
            </a:r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 rot="14324353">
            <a:off x="2359672" y="2783299"/>
            <a:ext cx="674241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9" name="文字方塊 28"/>
          <p:cNvSpPr txBox="1"/>
          <p:nvPr/>
        </p:nvSpPr>
        <p:spPr>
          <a:xfrm>
            <a:off x="-86871" y="6452397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SB420-0002</a:t>
            </a:r>
            <a:endParaRPr lang="zh-TW" altLang="en-US" dirty="0"/>
          </a:p>
        </p:txBody>
      </p:sp>
      <p:sp>
        <p:nvSpPr>
          <p:cNvPr id="31" name="圓角矩形 30"/>
          <p:cNvSpPr/>
          <p:nvPr/>
        </p:nvSpPr>
        <p:spPr>
          <a:xfrm>
            <a:off x="3048634" y="1156829"/>
            <a:ext cx="679244" cy="4970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W.C.</a:t>
            </a:r>
          </a:p>
        </p:txBody>
      </p:sp>
      <p:sp>
        <p:nvSpPr>
          <p:cNvPr id="32" name="圓角矩形 31"/>
          <p:cNvSpPr/>
          <p:nvPr/>
        </p:nvSpPr>
        <p:spPr>
          <a:xfrm>
            <a:off x="3858492" y="1163746"/>
            <a:ext cx="679244" cy="4970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W.C.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29642" y="2462288"/>
            <a:ext cx="427818" cy="7848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>
                <a:solidFill>
                  <a:srgbClr val="0000CC"/>
                </a:solidFill>
              </a:rPr>
              <a:t>門</a:t>
            </a:r>
            <a:endParaRPr lang="en-US" altLang="zh-TW" sz="1800" dirty="0">
              <a:solidFill>
                <a:srgbClr val="0000CC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>
                <a:solidFill>
                  <a:srgbClr val="0000CC"/>
                </a:solidFill>
              </a:rPr>
              <a:t>口</a:t>
            </a:r>
            <a:endParaRPr lang="en-US" altLang="zh-TW" sz="1800" dirty="0">
              <a:solidFill>
                <a:srgbClr val="0000CC"/>
              </a:solidFill>
            </a:endParaRPr>
          </a:p>
        </p:txBody>
      </p:sp>
      <p:sp>
        <p:nvSpPr>
          <p:cNvPr id="35" name="AutoShape 14"/>
          <p:cNvSpPr>
            <a:spLocks noChangeArrowheads="1"/>
          </p:cNvSpPr>
          <p:nvPr/>
        </p:nvSpPr>
        <p:spPr bwMode="auto">
          <a:xfrm rot="5400000">
            <a:off x="1047807" y="2214642"/>
            <a:ext cx="287956" cy="649881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8" name="圓角矩形 37"/>
          <p:cNvSpPr/>
          <p:nvPr/>
        </p:nvSpPr>
        <p:spPr>
          <a:xfrm>
            <a:off x="7660190" y="1189992"/>
            <a:ext cx="679244" cy="4970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W.C.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4673376" y="2401235"/>
            <a:ext cx="427818" cy="7848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>
                <a:solidFill>
                  <a:srgbClr val="0000CC"/>
                </a:solidFill>
              </a:rPr>
              <a:t>門</a:t>
            </a:r>
            <a:endParaRPr lang="en-US" altLang="zh-TW" sz="1800" dirty="0">
              <a:solidFill>
                <a:srgbClr val="0000CC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>
                <a:solidFill>
                  <a:srgbClr val="0000CC"/>
                </a:solidFill>
              </a:rPr>
              <a:t>口</a:t>
            </a:r>
            <a:endParaRPr lang="en-US" altLang="zh-TW" sz="1800" dirty="0">
              <a:solidFill>
                <a:srgbClr val="0000CC"/>
              </a:solidFill>
            </a:endParaRPr>
          </a:p>
        </p:txBody>
      </p:sp>
      <p:sp>
        <p:nvSpPr>
          <p:cNvPr id="40" name="AutoShape 14"/>
          <p:cNvSpPr>
            <a:spLocks noChangeArrowheads="1"/>
          </p:cNvSpPr>
          <p:nvPr/>
        </p:nvSpPr>
        <p:spPr bwMode="auto">
          <a:xfrm rot="5400000">
            <a:off x="5504977" y="2299867"/>
            <a:ext cx="262941" cy="490125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1" name="AutoShape 14"/>
          <p:cNvSpPr>
            <a:spLocks noChangeArrowheads="1"/>
          </p:cNvSpPr>
          <p:nvPr/>
        </p:nvSpPr>
        <p:spPr bwMode="auto">
          <a:xfrm rot="16200000">
            <a:off x="5533024" y="2731449"/>
            <a:ext cx="238105" cy="490125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2" name="Text Box 15">
            <a:extLst>
              <a:ext uri="{FF2B5EF4-FFF2-40B4-BE49-F238E27FC236}">
                <a16:creationId xmlns:a16="http://schemas.microsoft.com/office/drawing/2014/main" id="{D3AC0130-C0AA-4EEF-9CFC-C11C99CCBB5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565442" y="5008288"/>
            <a:ext cx="1805829" cy="495042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登記作業區</a:t>
            </a:r>
          </a:p>
        </p:txBody>
      </p:sp>
      <p:sp>
        <p:nvSpPr>
          <p:cNvPr id="44" name="Text Box 19">
            <a:extLst>
              <a:ext uri="{FF2B5EF4-FFF2-40B4-BE49-F238E27FC236}">
                <a16:creationId xmlns:a16="http://schemas.microsoft.com/office/drawing/2014/main" id="{1E2E639E-ADC9-4123-BDE1-52B5E3054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030" y="3594553"/>
            <a:ext cx="1460263" cy="433387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物資領取處</a:t>
            </a:r>
          </a:p>
        </p:txBody>
      </p:sp>
      <p:sp>
        <p:nvSpPr>
          <p:cNvPr id="51" name="圓角矩形 1">
            <a:extLst>
              <a:ext uri="{FF2B5EF4-FFF2-40B4-BE49-F238E27FC236}">
                <a16:creationId xmlns:a16="http://schemas.microsoft.com/office/drawing/2014/main" id="{6BB3CEC4-E7AD-4BAF-8ABB-4E63AEF3FFFD}"/>
              </a:ext>
            </a:extLst>
          </p:cNvPr>
          <p:cNvSpPr/>
          <p:nvPr/>
        </p:nvSpPr>
        <p:spPr>
          <a:xfrm>
            <a:off x="2750154" y="1847332"/>
            <a:ext cx="1480089" cy="5979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52" name="圓角矩形 2">
            <a:extLst>
              <a:ext uri="{FF2B5EF4-FFF2-40B4-BE49-F238E27FC236}">
                <a16:creationId xmlns:a16="http://schemas.microsoft.com/office/drawing/2014/main" id="{7FB3584F-CB44-4D0B-8533-BC4509BD2929}"/>
              </a:ext>
            </a:extLst>
          </p:cNvPr>
          <p:cNvSpPr/>
          <p:nvPr/>
        </p:nvSpPr>
        <p:spPr>
          <a:xfrm>
            <a:off x="615738" y="1176199"/>
            <a:ext cx="1339298" cy="9756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53" name="圓角矩形 5">
            <a:extLst>
              <a:ext uri="{FF2B5EF4-FFF2-40B4-BE49-F238E27FC236}">
                <a16:creationId xmlns:a16="http://schemas.microsoft.com/office/drawing/2014/main" id="{6E3A1EA5-716E-4F31-A5F3-E6A7FE9EC474}"/>
              </a:ext>
            </a:extLst>
          </p:cNvPr>
          <p:cNvSpPr/>
          <p:nvPr/>
        </p:nvSpPr>
        <p:spPr>
          <a:xfrm>
            <a:off x="3327602" y="2712755"/>
            <a:ext cx="1195968" cy="94144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54" name="圓角矩形 5">
            <a:extLst>
              <a:ext uri="{FF2B5EF4-FFF2-40B4-BE49-F238E27FC236}">
                <a16:creationId xmlns:a16="http://schemas.microsoft.com/office/drawing/2014/main" id="{583F1161-E6C5-443D-98D2-F5F64230B4FA}"/>
              </a:ext>
            </a:extLst>
          </p:cNvPr>
          <p:cNvSpPr/>
          <p:nvPr/>
        </p:nvSpPr>
        <p:spPr>
          <a:xfrm>
            <a:off x="5321170" y="3511319"/>
            <a:ext cx="1512168" cy="12306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55" name="圓角矩形 5">
            <a:extLst>
              <a:ext uri="{FF2B5EF4-FFF2-40B4-BE49-F238E27FC236}">
                <a16:creationId xmlns:a16="http://schemas.microsoft.com/office/drawing/2014/main" id="{83081FA2-4DD8-440F-9F78-9FB566E184EC}"/>
              </a:ext>
            </a:extLst>
          </p:cNvPr>
          <p:cNvSpPr/>
          <p:nvPr/>
        </p:nvSpPr>
        <p:spPr>
          <a:xfrm>
            <a:off x="6764988" y="2068211"/>
            <a:ext cx="1512168" cy="12306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56" name="Text Box 18">
            <a:extLst>
              <a:ext uri="{FF2B5EF4-FFF2-40B4-BE49-F238E27FC236}">
                <a16:creationId xmlns:a16="http://schemas.microsoft.com/office/drawing/2014/main" id="{4594956E-2F6F-482B-B9B0-7C88B1E6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5230" y="5393630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58" name="Text Box 16">
            <a:extLst>
              <a:ext uri="{FF2B5EF4-FFF2-40B4-BE49-F238E27FC236}">
                <a16:creationId xmlns:a16="http://schemas.microsoft.com/office/drawing/2014/main" id="{CC89BFD1-09CF-4DF8-94DD-176893D36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239" y="1103485"/>
            <a:ext cx="1186642" cy="1067005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       及醫護區</a:t>
            </a:r>
          </a:p>
        </p:txBody>
      </p:sp>
      <p:sp>
        <p:nvSpPr>
          <p:cNvPr id="59" name="Text Box 12">
            <a:extLst>
              <a:ext uri="{FF2B5EF4-FFF2-40B4-BE49-F238E27FC236}">
                <a16:creationId xmlns:a16="http://schemas.microsoft.com/office/drawing/2014/main" id="{7B32C19E-DC15-4A42-B395-66ED17399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11" y="5937650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│1F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60" name="Text Box 12">
            <a:extLst>
              <a:ext uri="{FF2B5EF4-FFF2-40B4-BE49-F238E27FC236}">
                <a16:creationId xmlns:a16="http://schemas.microsoft.com/office/drawing/2014/main" id="{D60A190C-73DB-44B2-AAE6-ED6620E99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8148" y="6428182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│2F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</p:spTree>
    <p:extLst>
      <p:ext uri="{BB962C8B-B14F-4D97-AF65-F5344CB8AC3E}">
        <p14:creationId xmlns:p14="http://schemas.microsoft.com/office/powerpoint/2010/main" val="1408136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">
            <a:extLst>
              <a:ext uri="{FF2B5EF4-FFF2-40B4-BE49-F238E27FC236}">
                <a16:creationId xmlns:a16="http://schemas.microsoft.com/office/drawing/2014/main" id="{281D2252-A3C3-4A50-A9D7-F603D87ED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723" y="1067118"/>
            <a:ext cx="7506188" cy="561438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臺中市豐原區豐田國小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2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SB420-0020</a:t>
            </a:r>
            <a:endParaRPr lang="zh-TW" altLang="en-US" dirty="0"/>
          </a:p>
        </p:txBody>
      </p:sp>
      <p:sp>
        <p:nvSpPr>
          <p:cNvPr id="40" name="圓角矩形 39"/>
          <p:cNvSpPr/>
          <p:nvPr/>
        </p:nvSpPr>
        <p:spPr>
          <a:xfrm rot="5400000">
            <a:off x="3851288" y="412758"/>
            <a:ext cx="956106" cy="2687551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圓角矩形 40"/>
          <p:cNvSpPr/>
          <p:nvPr/>
        </p:nvSpPr>
        <p:spPr>
          <a:xfrm rot="5400000">
            <a:off x="3979535" y="547159"/>
            <a:ext cx="699612" cy="23889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圓角矩形 48"/>
          <p:cNvSpPr/>
          <p:nvPr/>
        </p:nvSpPr>
        <p:spPr>
          <a:xfrm>
            <a:off x="3391318" y="1563308"/>
            <a:ext cx="1799537" cy="399796"/>
          </a:xfrm>
          <a:prstGeom prst="roundRect">
            <a:avLst>
              <a:gd name="adj" fmla="val 2937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運動及休閒區</a:t>
            </a:r>
          </a:p>
        </p:txBody>
      </p:sp>
      <p:sp>
        <p:nvSpPr>
          <p:cNvPr id="67" name="AutoShape 24"/>
          <p:cNvSpPr>
            <a:spLocks noChangeArrowheads="1"/>
          </p:cNvSpPr>
          <p:nvPr/>
        </p:nvSpPr>
        <p:spPr bwMode="auto">
          <a:xfrm>
            <a:off x="3391318" y="5185579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8" name="AutoShape 24"/>
          <p:cNvSpPr>
            <a:spLocks noChangeArrowheads="1"/>
          </p:cNvSpPr>
          <p:nvPr/>
        </p:nvSpPr>
        <p:spPr bwMode="auto">
          <a:xfrm rot="16200000">
            <a:off x="6761460" y="313142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1" name="AutoShape 24"/>
          <p:cNvSpPr>
            <a:spLocks noChangeArrowheads="1"/>
          </p:cNvSpPr>
          <p:nvPr/>
        </p:nvSpPr>
        <p:spPr bwMode="auto">
          <a:xfrm rot="16200000">
            <a:off x="6627795" y="527180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3" name="Text Box 12">
            <a:extLst>
              <a:ext uri="{FF2B5EF4-FFF2-40B4-BE49-F238E27FC236}">
                <a16:creationId xmlns:a16="http://schemas.microsoft.com/office/drawing/2014/main" id="{2A2BBEAE-6F17-4524-AA61-C0C07195AA5C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97151" y="3438360"/>
            <a:ext cx="212365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39" name="AutoShape 13">
            <a:extLst>
              <a:ext uri="{FF2B5EF4-FFF2-40B4-BE49-F238E27FC236}">
                <a16:creationId xmlns:a16="http://schemas.microsoft.com/office/drawing/2014/main" id="{F4BF1F19-2B75-434F-869C-211901A2856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59611" y="3669924"/>
            <a:ext cx="283873" cy="370689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3" name="AutoShape 14">
            <a:extLst>
              <a:ext uri="{FF2B5EF4-FFF2-40B4-BE49-F238E27FC236}">
                <a16:creationId xmlns:a16="http://schemas.microsoft.com/office/drawing/2014/main" id="{055F92E3-C6D5-4426-B7B7-6AE92D6A971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3967" y="3244334"/>
            <a:ext cx="285441" cy="369332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4" name="Text Box 15">
            <a:extLst>
              <a:ext uri="{FF2B5EF4-FFF2-40B4-BE49-F238E27FC236}">
                <a16:creationId xmlns:a16="http://schemas.microsoft.com/office/drawing/2014/main" id="{BA621614-24DB-4C0A-933B-C28F646F8955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>
            <a:off x="1269109" y="4216071"/>
            <a:ext cx="2303063" cy="827700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800" dirty="0"/>
              <a:t>登記作業區</a:t>
            </a:r>
          </a:p>
        </p:txBody>
      </p:sp>
      <p:sp>
        <p:nvSpPr>
          <p:cNvPr id="45" name="Text Box 18">
            <a:extLst>
              <a:ext uri="{FF2B5EF4-FFF2-40B4-BE49-F238E27FC236}">
                <a16:creationId xmlns:a16="http://schemas.microsoft.com/office/drawing/2014/main" id="{DE381ED7-CA20-4DE0-9533-010DB0B81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762" y="5969477"/>
            <a:ext cx="2268250" cy="648547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000" dirty="0"/>
              <a:t>物資儲備處</a:t>
            </a:r>
          </a:p>
        </p:txBody>
      </p:sp>
      <p:sp>
        <p:nvSpPr>
          <p:cNvPr id="46" name="Text Box 19">
            <a:extLst>
              <a:ext uri="{FF2B5EF4-FFF2-40B4-BE49-F238E27FC236}">
                <a16:creationId xmlns:a16="http://schemas.microsoft.com/office/drawing/2014/main" id="{9C79923E-31B7-4B94-8C48-F2F7E2221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820" y="5941524"/>
            <a:ext cx="2268251" cy="648547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000" dirty="0"/>
              <a:t>物資領取處</a:t>
            </a:r>
          </a:p>
        </p:txBody>
      </p:sp>
      <p:sp>
        <p:nvSpPr>
          <p:cNvPr id="48" name="圓角矩形 2">
            <a:extLst>
              <a:ext uri="{FF2B5EF4-FFF2-40B4-BE49-F238E27FC236}">
                <a16:creationId xmlns:a16="http://schemas.microsoft.com/office/drawing/2014/main" id="{B5E651B7-778E-4303-87D3-7EA44C6DD17B}"/>
              </a:ext>
            </a:extLst>
          </p:cNvPr>
          <p:cNvSpPr/>
          <p:nvPr/>
        </p:nvSpPr>
        <p:spPr>
          <a:xfrm>
            <a:off x="7534347" y="3926676"/>
            <a:ext cx="1267873" cy="12079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53" name="圓角矩形 3">
            <a:extLst>
              <a:ext uri="{FF2B5EF4-FFF2-40B4-BE49-F238E27FC236}">
                <a16:creationId xmlns:a16="http://schemas.microsoft.com/office/drawing/2014/main" id="{AD6062BD-79DF-4CF3-A906-9D1DE98C9F57}"/>
              </a:ext>
            </a:extLst>
          </p:cNvPr>
          <p:cNvSpPr/>
          <p:nvPr/>
        </p:nvSpPr>
        <p:spPr>
          <a:xfrm>
            <a:off x="7506076" y="5185579"/>
            <a:ext cx="1296144" cy="1404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54" name="圓角矩形 5">
            <a:extLst>
              <a:ext uri="{FF2B5EF4-FFF2-40B4-BE49-F238E27FC236}">
                <a16:creationId xmlns:a16="http://schemas.microsoft.com/office/drawing/2014/main" id="{4CFF4FE2-8FFF-4BB9-8DC0-6345A19A6FE2}"/>
              </a:ext>
            </a:extLst>
          </p:cNvPr>
          <p:cNvSpPr/>
          <p:nvPr/>
        </p:nvSpPr>
        <p:spPr>
          <a:xfrm>
            <a:off x="7354698" y="1257191"/>
            <a:ext cx="1447522" cy="109034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55" name="圓角矩形 5">
            <a:extLst>
              <a:ext uri="{FF2B5EF4-FFF2-40B4-BE49-F238E27FC236}">
                <a16:creationId xmlns:a16="http://schemas.microsoft.com/office/drawing/2014/main" id="{D7DC61D3-3EF6-41C6-B789-67F561B91398}"/>
              </a:ext>
            </a:extLst>
          </p:cNvPr>
          <p:cNvSpPr/>
          <p:nvPr/>
        </p:nvSpPr>
        <p:spPr>
          <a:xfrm>
            <a:off x="7645922" y="2443636"/>
            <a:ext cx="1101202" cy="12581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56" name="Text Box 16">
            <a:extLst>
              <a:ext uri="{FF2B5EF4-FFF2-40B4-BE49-F238E27FC236}">
                <a16:creationId xmlns:a16="http://schemas.microsoft.com/office/drawing/2014/main" id="{E5FC2DD8-7D65-4A3C-8007-169B4228F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954" y="1211319"/>
            <a:ext cx="1186059" cy="1258108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61" name="圓角矩形 5">
            <a:extLst>
              <a:ext uri="{FF2B5EF4-FFF2-40B4-BE49-F238E27FC236}">
                <a16:creationId xmlns:a16="http://schemas.microsoft.com/office/drawing/2014/main" id="{AF1DB43F-61C7-49FB-99A8-91FE2C40E5E3}"/>
              </a:ext>
            </a:extLst>
          </p:cNvPr>
          <p:cNvSpPr/>
          <p:nvPr/>
        </p:nvSpPr>
        <p:spPr>
          <a:xfrm>
            <a:off x="4582672" y="2968529"/>
            <a:ext cx="1512168" cy="14398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69" name="AutoShape 24">
            <a:extLst>
              <a:ext uri="{FF2B5EF4-FFF2-40B4-BE49-F238E27FC236}">
                <a16:creationId xmlns:a16="http://schemas.microsoft.com/office/drawing/2014/main" id="{A866B9B9-AFFE-4524-B70A-0F14C385F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679" y="5185579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0" name="AutoShape 24">
            <a:extLst>
              <a:ext uri="{FF2B5EF4-FFF2-40B4-BE49-F238E27FC236}">
                <a16:creationId xmlns:a16="http://schemas.microsoft.com/office/drawing/2014/main" id="{086B0186-8FA7-42ED-81C4-41B498CC7F7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03066" y="245944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4" name="AutoShape 24">
            <a:extLst>
              <a:ext uri="{FF2B5EF4-FFF2-40B4-BE49-F238E27FC236}">
                <a16:creationId xmlns:a16="http://schemas.microsoft.com/office/drawing/2014/main" id="{56E87EFB-DF81-46A6-BC15-941F9ACF592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148631" y="2403800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4056352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矩形 55"/>
          <p:cNvSpPr/>
          <p:nvPr/>
        </p:nvSpPr>
        <p:spPr>
          <a:xfrm rot="16473960">
            <a:off x="307364" y="3878092"/>
            <a:ext cx="3126197" cy="3546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 rot="19290053">
            <a:off x="1656965" y="1624640"/>
            <a:ext cx="2645997" cy="3453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矩形 47"/>
          <p:cNvSpPr/>
          <p:nvPr/>
        </p:nvSpPr>
        <p:spPr>
          <a:xfrm>
            <a:off x="3913079" y="839417"/>
            <a:ext cx="1451010" cy="3453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矩形 52"/>
          <p:cNvSpPr/>
          <p:nvPr/>
        </p:nvSpPr>
        <p:spPr>
          <a:xfrm rot="471452">
            <a:off x="5333389" y="1004473"/>
            <a:ext cx="2491990" cy="3453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 rot="16734915">
            <a:off x="4645957" y="3558295"/>
            <a:ext cx="5208486" cy="3453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 rot="600086">
            <a:off x="1827481" y="5693763"/>
            <a:ext cx="5208486" cy="3453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613103" y="858183"/>
            <a:ext cx="6255121" cy="5661591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5" name="矩形 44"/>
          <p:cNvSpPr/>
          <p:nvPr/>
        </p:nvSpPr>
        <p:spPr>
          <a:xfrm rot="18486422">
            <a:off x="5208287" y="2243138"/>
            <a:ext cx="699767" cy="104862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 32"/>
          <p:cNvSpPr/>
          <p:nvPr/>
        </p:nvSpPr>
        <p:spPr>
          <a:xfrm rot="18486422">
            <a:off x="4419982" y="3661414"/>
            <a:ext cx="275803" cy="22187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國立豐原高級商業職業學校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2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SB420-0021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 rot="2247589">
            <a:off x="2638595" y="3646191"/>
            <a:ext cx="3194092" cy="3055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 rot="18486422">
            <a:off x="2199959" y="3654374"/>
            <a:ext cx="1308527" cy="88545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圓角矩形 51"/>
          <p:cNvSpPr/>
          <p:nvPr/>
        </p:nvSpPr>
        <p:spPr>
          <a:xfrm>
            <a:off x="2457745" y="3547854"/>
            <a:ext cx="1158077" cy="3997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57" name="AutoShape 24"/>
          <p:cNvSpPr>
            <a:spLocks noChangeArrowheads="1"/>
          </p:cNvSpPr>
          <p:nvPr/>
        </p:nvSpPr>
        <p:spPr bwMode="auto">
          <a:xfrm rot="17184706">
            <a:off x="2721464" y="5990409"/>
            <a:ext cx="489267" cy="238273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5" name="AutoShape 24"/>
          <p:cNvSpPr>
            <a:spLocks noChangeArrowheads="1"/>
          </p:cNvSpPr>
          <p:nvPr/>
        </p:nvSpPr>
        <p:spPr bwMode="auto">
          <a:xfrm rot="16896638">
            <a:off x="2054794" y="2967202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6" name="AutoShape 24"/>
          <p:cNvSpPr>
            <a:spLocks noChangeArrowheads="1"/>
          </p:cNvSpPr>
          <p:nvPr/>
        </p:nvSpPr>
        <p:spPr bwMode="auto">
          <a:xfrm rot="19567960">
            <a:off x="2743947" y="2111133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7" name="AutoShape 24"/>
          <p:cNvSpPr>
            <a:spLocks noChangeArrowheads="1"/>
          </p:cNvSpPr>
          <p:nvPr/>
        </p:nvSpPr>
        <p:spPr bwMode="auto">
          <a:xfrm>
            <a:off x="4015060" y="2097106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8" name="AutoShape 24"/>
          <p:cNvSpPr>
            <a:spLocks noChangeArrowheads="1"/>
          </p:cNvSpPr>
          <p:nvPr/>
        </p:nvSpPr>
        <p:spPr bwMode="auto">
          <a:xfrm rot="2820890">
            <a:off x="5230361" y="2318506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1" name="AutoShape 24"/>
          <p:cNvSpPr>
            <a:spLocks noChangeArrowheads="1"/>
          </p:cNvSpPr>
          <p:nvPr/>
        </p:nvSpPr>
        <p:spPr bwMode="auto">
          <a:xfrm rot="5400000">
            <a:off x="5628583" y="352702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2" name="AutoShape 24"/>
          <p:cNvSpPr>
            <a:spLocks noChangeArrowheads="1"/>
          </p:cNvSpPr>
          <p:nvPr/>
        </p:nvSpPr>
        <p:spPr bwMode="auto">
          <a:xfrm rot="9771150">
            <a:off x="5060617" y="4480293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3" name="AutoShape 24"/>
          <p:cNvSpPr>
            <a:spLocks noChangeArrowheads="1"/>
          </p:cNvSpPr>
          <p:nvPr/>
        </p:nvSpPr>
        <p:spPr bwMode="auto">
          <a:xfrm rot="6572372">
            <a:off x="3112989" y="6124212"/>
            <a:ext cx="459927" cy="247325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0" name="圓角矩形 39"/>
          <p:cNvSpPr/>
          <p:nvPr/>
        </p:nvSpPr>
        <p:spPr>
          <a:xfrm rot="7644718">
            <a:off x="4010072" y="1996495"/>
            <a:ext cx="1048729" cy="270890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圓角矩形 40"/>
          <p:cNvSpPr/>
          <p:nvPr/>
        </p:nvSpPr>
        <p:spPr>
          <a:xfrm rot="7644718">
            <a:off x="4204539" y="2142134"/>
            <a:ext cx="699612" cy="23889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 rot="18486422">
            <a:off x="3403110" y="4884490"/>
            <a:ext cx="618679" cy="4905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圓角矩形 48"/>
          <p:cNvSpPr/>
          <p:nvPr/>
        </p:nvSpPr>
        <p:spPr>
          <a:xfrm rot="21364013">
            <a:off x="3742851" y="3167629"/>
            <a:ext cx="1799537" cy="3997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運動及休閒區</a:t>
            </a:r>
          </a:p>
        </p:txBody>
      </p:sp>
      <p:sp>
        <p:nvSpPr>
          <p:cNvPr id="46" name="AutoShape 24"/>
          <p:cNvSpPr>
            <a:spLocks noChangeArrowheads="1"/>
          </p:cNvSpPr>
          <p:nvPr/>
        </p:nvSpPr>
        <p:spPr bwMode="auto">
          <a:xfrm rot="15491355">
            <a:off x="1928300" y="392270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0" name="圓角矩形 49"/>
          <p:cNvSpPr/>
          <p:nvPr/>
        </p:nvSpPr>
        <p:spPr>
          <a:xfrm>
            <a:off x="2369182" y="4055418"/>
            <a:ext cx="1545293" cy="3997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物資存放區</a:t>
            </a:r>
          </a:p>
        </p:txBody>
      </p:sp>
      <p:sp>
        <p:nvSpPr>
          <p:cNvPr id="6" name="圓角矩形 5"/>
          <p:cNvSpPr/>
          <p:nvPr/>
        </p:nvSpPr>
        <p:spPr>
          <a:xfrm rot="826699">
            <a:off x="3400688" y="5172725"/>
            <a:ext cx="1538994" cy="3997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登記報到區</a:t>
            </a:r>
          </a:p>
        </p:txBody>
      </p:sp>
      <p:sp>
        <p:nvSpPr>
          <p:cNvPr id="42" name="Text Box 12">
            <a:extLst>
              <a:ext uri="{FF2B5EF4-FFF2-40B4-BE49-F238E27FC236}">
                <a16:creationId xmlns:a16="http://schemas.microsoft.com/office/drawing/2014/main" id="{3D602A31-C7A2-4FF9-941B-F02936E40E60}"/>
              </a:ext>
            </a:extLst>
          </p:cNvPr>
          <p:cNvSpPr txBox="1">
            <a:spLocks noChangeArrowheads="1"/>
          </p:cNvSpPr>
          <p:nvPr/>
        </p:nvSpPr>
        <p:spPr bwMode="auto">
          <a:xfrm rot="667526">
            <a:off x="2594380" y="5539085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59" name="圓角矩形 49">
            <a:extLst>
              <a:ext uri="{FF2B5EF4-FFF2-40B4-BE49-F238E27FC236}">
                <a16:creationId xmlns:a16="http://schemas.microsoft.com/office/drawing/2014/main" id="{A6CA44C6-FFF1-4174-BA96-3793C72CD924}"/>
              </a:ext>
            </a:extLst>
          </p:cNvPr>
          <p:cNvSpPr/>
          <p:nvPr/>
        </p:nvSpPr>
        <p:spPr>
          <a:xfrm>
            <a:off x="2325947" y="4565247"/>
            <a:ext cx="1536811" cy="3997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物資領取處</a:t>
            </a:r>
          </a:p>
        </p:txBody>
      </p:sp>
      <p:sp>
        <p:nvSpPr>
          <p:cNvPr id="69" name="圓角矩形 2">
            <a:extLst>
              <a:ext uri="{FF2B5EF4-FFF2-40B4-BE49-F238E27FC236}">
                <a16:creationId xmlns:a16="http://schemas.microsoft.com/office/drawing/2014/main" id="{E05E915E-A0A4-4C07-AE92-D35264E868F7}"/>
              </a:ext>
            </a:extLst>
          </p:cNvPr>
          <p:cNvSpPr/>
          <p:nvPr/>
        </p:nvSpPr>
        <p:spPr>
          <a:xfrm>
            <a:off x="5692688" y="5211107"/>
            <a:ext cx="1177766" cy="7918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70" name="圓角矩形 3">
            <a:extLst>
              <a:ext uri="{FF2B5EF4-FFF2-40B4-BE49-F238E27FC236}">
                <a16:creationId xmlns:a16="http://schemas.microsoft.com/office/drawing/2014/main" id="{0FC1ACA5-DB04-4C2D-91F2-6FDBB909ADB4}"/>
              </a:ext>
            </a:extLst>
          </p:cNvPr>
          <p:cNvSpPr/>
          <p:nvPr/>
        </p:nvSpPr>
        <p:spPr>
          <a:xfrm>
            <a:off x="5842757" y="4067587"/>
            <a:ext cx="1023236" cy="10903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74" name="圓角矩形 5">
            <a:extLst>
              <a:ext uri="{FF2B5EF4-FFF2-40B4-BE49-F238E27FC236}">
                <a16:creationId xmlns:a16="http://schemas.microsoft.com/office/drawing/2014/main" id="{970E5885-15D2-45A3-8157-638B17E1D04D}"/>
              </a:ext>
            </a:extLst>
          </p:cNvPr>
          <p:cNvSpPr/>
          <p:nvPr/>
        </p:nvSpPr>
        <p:spPr>
          <a:xfrm>
            <a:off x="5881905" y="1196304"/>
            <a:ext cx="1355659" cy="10183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75" name="圓角矩形 5">
            <a:extLst>
              <a:ext uri="{FF2B5EF4-FFF2-40B4-BE49-F238E27FC236}">
                <a16:creationId xmlns:a16="http://schemas.microsoft.com/office/drawing/2014/main" id="{8EC89E4F-D128-46E9-A5BB-2B29FEC1F27D}"/>
              </a:ext>
            </a:extLst>
          </p:cNvPr>
          <p:cNvSpPr/>
          <p:nvPr/>
        </p:nvSpPr>
        <p:spPr>
          <a:xfrm>
            <a:off x="6057163" y="2358755"/>
            <a:ext cx="1101202" cy="12581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76" name="Text Box 16">
            <a:extLst>
              <a:ext uri="{FF2B5EF4-FFF2-40B4-BE49-F238E27FC236}">
                <a16:creationId xmlns:a16="http://schemas.microsoft.com/office/drawing/2014/main" id="{0BC28320-5CC0-4F8D-9C5B-475270E1F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096" y="1138212"/>
            <a:ext cx="1188091" cy="855292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</p:spTree>
    <p:extLst>
      <p:ext uri="{BB962C8B-B14F-4D97-AF65-F5344CB8AC3E}">
        <p14:creationId xmlns:p14="http://schemas.microsoft.com/office/powerpoint/2010/main" val="677173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三村里活動中心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878175" y="4477583"/>
            <a:ext cx="6694489" cy="218156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421390" y="4024873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二樓│</a:t>
            </a:r>
          </a:p>
        </p:txBody>
      </p:sp>
      <p:grpSp>
        <p:nvGrpSpPr>
          <p:cNvPr id="33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SB420-0022</a:t>
            </a:r>
            <a:endParaRPr lang="zh-TW" altLang="en-US" dirty="0"/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06624" y="1493504"/>
            <a:ext cx="6842698" cy="252941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3210326" y="1150605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大門│</a:t>
            </a:r>
          </a:p>
        </p:txBody>
      </p:sp>
      <p:sp>
        <p:nvSpPr>
          <p:cNvPr id="44" name="圓角矩形 43"/>
          <p:cNvSpPr/>
          <p:nvPr/>
        </p:nvSpPr>
        <p:spPr>
          <a:xfrm>
            <a:off x="1843577" y="3588772"/>
            <a:ext cx="1154034" cy="39601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洗手間</a:t>
            </a:r>
          </a:p>
        </p:txBody>
      </p:sp>
      <p:sp>
        <p:nvSpPr>
          <p:cNvPr id="45" name="圓角矩形 44"/>
          <p:cNvSpPr/>
          <p:nvPr/>
        </p:nvSpPr>
        <p:spPr>
          <a:xfrm>
            <a:off x="1907084" y="4497767"/>
            <a:ext cx="704762" cy="166704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洗手間</a:t>
            </a: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1423311" y="1126792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一樓│</a:t>
            </a:r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 rot="5400000">
            <a:off x="3262638" y="1167518"/>
            <a:ext cx="537221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7" name="AutoShape 24"/>
          <p:cNvSpPr>
            <a:spLocks noChangeArrowheads="1"/>
          </p:cNvSpPr>
          <p:nvPr/>
        </p:nvSpPr>
        <p:spPr bwMode="auto">
          <a:xfrm rot="16200000">
            <a:off x="4479959" y="1122883"/>
            <a:ext cx="503238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" name="矩形 3"/>
          <p:cNvSpPr/>
          <p:nvPr/>
        </p:nvSpPr>
        <p:spPr>
          <a:xfrm>
            <a:off x="459683" y="1703130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0000CC"/>
                </a:solidFill>
              </a:rPr>
              <a:t>(</a:t>
            </a:r>
            <a:r>
              <a:rPr lang="zh-TW" altLang="en-US" dirty="0">
                <a:solidFill>
                  <a:srgbClr val="0000CC"/>
                </a:solidFill>
              </a:rPr>
              <a:t>有電梯</a:t>
            </a:r>
            <a:r>
              <a:rPr lang="en-US" altLang="zh-TW" dirty="0">
                <a:solidFill>
                  <a:srgbClr val="0000CC"/>
                </a:solidFill>
              </a:rPr>
              <a:t>)</a:t>
            </a:r>
            <a:endParaRPr lang="zh-TW" altLang="en-US" dirty="0"/>
          </a:p>
        </p:txBody>
      </p:sp>
      <p:sp>
        <p:nvSpPr>
          <p:cNvPr id="28" name="AutoShape 24"/>
          <p:cNvSpPr>
            <a:spLocks noChangeArrowheads="1"/>
          </p:cNvSpPr>
          <p:nvPr/>
        </p:nvSpPr>
        <p:spPr bwMode="auto">
          <a:xfrm rot="5400000">
            <a:off x="3547579" y="242461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" name="AutoShape 24"/>
          <p:cNvSpPr>
            <a:spLocks noChangeArrowheads="1"/>
          </p:cNvSpPr>
          <p:nvPr/>
        </p:nvSpPr>
        <p:spPr bwMode="auto">
          <a:xfrm rot="2168428">
            <a:off x="3122126" y="3508116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2" name="AutoShape 24"/>
          <p:cNvSpPr>
            <a:spLocks noChangeArrowheads="1"/>
          </p:cNvSpPr>
          <p:nvPr/>
        </p:nvSpPr>
        <p:spPr bwMode="auto">
          <a:xfrm>
            <a:off x="4217496" y="3575030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8" name="AutoShape 24"/>
          <p:cNvSpPr>
            <a:spLocks noChangeArrowheads="1"/>
          </p:cNvSpPr>
          <p:nvPr/>
        </p:nvSpPr>
        <p:spPr bwMode="auto">
          <a:xfrm rot="19036719">
            <a:off x="5467034" y="3296813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9" name="AutoShape 24"/>
          <p:cNvSpPr>
            <a:spLocks noChangeArrowheads="1"/>
          </p:cNvSpPr>
          <p:nvPr/>
        </p:nvSpPr>
        <p:spPr bwMode="auto">
          <a:xfrm rot="16034845">
            <a:off x="5622527" y="2301419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0" name="Text Box 15">
            <a:extLst>
              <a:ext uri="{FF2B5EF4-FFF2-40B4-BE49-F238E27FC236}">
                <a16:creationId xmlns:a16="http://schemas.microsoft.com/office/drawing/2014/main" id="{A69FDF30-B2A1-44B5-A248-2418B2E8B7D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806624" y="1560886"/>
            <a:ext cx="1810359" cy="53722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51" name="Text Box 19">
            <a:extLst>
              <a:ext uri="{FF2B5EF4-FFF2-40B4-BE49-F238E27FC236}">
                <a16:creationId xmlns:a16="http://schemas.microsoft.com/office/drawing/2014/main" id="{402D91FA-5303-456B-B841-ECA1F535B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098" y="2107382"/>
            <a:ext cx="1800225" cy="502348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52" name="Text Box 18">
            <a:extLst>
              <a:ext uri="{FF2B5EF4-FFF2-40B4-BE49-F238E27FC236}">
                <a16:creationId xmlns:a16="http://schemas.microsoft.com/office/drawing/2014/main" id="{17117633-DC8A-43CC-BD5C-5F3D24334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8510" y="3235004"/>
            <a:ext cx="2000812" cy="755501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000" dirty="0"/>
              <a:t>物資儲備處</a:t>
            </a:r>
          </a:p>
        </p:txBody>
      </p:sp>
      <p:sp>
        <p:nvSpPr>
          <p:cNvPr id="53" name="圓角矩形 5">
            <a:extLst>
              <a:ext uri="{FF2B5EF4-FFF2-40B4-BE49-F238E27FC236}">
                <a16:creationId xmlns:a16="http://schemas.microsoft.com/office/drawing/2014/main" id="{EAE32671-B296-4BFB-B016-DF426CC2BAF9}"/>
              </a:ext>
            </a:extLst>
          </p:cNvPr>
          <p:cNvSpPr/>
          <p:nvPr/>
        </p:nvSpPr>
        <p:spPr>
          <a:xfrm>
            <a:off x="7137154" y="1534655"/>
            <a:ext cx="1512168" cy="14398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54" name="圓角矩形 2">
            <a:extLst>
              <a:ext uri="{FF2B5EF4-FFF2-40B4-BE49-F238E27FC236}">
                <a16:creationId xmlns:a16="http://schemas.microsoft.com/office/drawing/2014/main" id="{0AF794CB-AF2E-4635-88BA-DCAE45FFCAE4}"/>
              </a:ext>
            </a:extLst>
          </p:cNvPr>
          <p:cNvSpPr/>
          <p:nvPr/>
        </p:nvSpPr>
        <p:spPr>
          <a:xfrm>
            <a:off x="3528308" y="5651515"/>
            <a:ext cx="1352960" cy="951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55" name="圓角矩形 3">
            <a:extLst>
              <a:ext uri="{FF2B5EF4-FFF2-40B4-BE49-F238E27FC236}">
                <a16:creationId xmlns:a16="http://schemas.microsoft.com/office/drawing/2014/main" id="{76EAD151-3619-4F50-BF9D-01BD3C2A48C2}"/>
              </a:ext>
            </a:extLst>
          </p:cNvPr>
          <p:cNvSpPr/>
          <p:nvPr/>
        </p:nvSpPr>
        <p:spPr>
          <a:xfrm>
            <a:off x="3490421" y="4568357"/>
            <a:ext cx="1352960" cy="9517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56" name="圓角矩形 5">
            <a:extLst>
              <a:ext uri="{FF2B5EF4-FFF2-40B4-BE49-F238E27FC236}">
                <a16:creationId xmlns:a16="http://schemas.microsoft.com/office/drawing/2014/main" id="{67AE048A-770D-41E1-BB0F-F65299FF0437}"/>
              </a:ext>
            </a:extLst>
          </p:cNvPr>
          <p:cNvSpPr/>
          <p:nvPr/>
        </p:nvSpPr>
        <p:spPr>
          <a:xfrm>
            <a:off x="6353213" y="4568983"/>
            <a:ext cx="1540025" cy="8563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57" name="圓角矩形 5">
            <a:extLst>
              <a:ext uri="{FF2B5EF4-FFF2-40B4-BE49-F238E27FC236}">
                <a16:creationId xmlns:a16="http://schemas.microsoft.com/office/drawing/2014/main" id="{F26D8A2D-4C83-4221-A954-274579470FDB}"/>
              </a:ext>
            </a:extLst>
          </p:cNvPr>
          <p:cNvSpPr/>
          <p:nvPr/>
        </p:nvSpPr>
        <p:spPr>
          <a:xfrm>
            <a:off x="6353213" y="5579089"/>
            <a:ext cx="1698671" cy="9517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</p:spTree>
    <p:extLst>
      <p:ext uri="{BB962C8B-B14F-4D97-AF65-F5344CB8AC3E}">
        <p14:creationId xmlns:p14="http://schemas.microsoft.com/office/powerpoint/2010/main" val="4061051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圓角矩形 50"/>
          <p:cNvSpPr/>
          <p:nvPr/>
        </p:nvSpPr>
        <p:spPr>
          <a:xfrm>
            <a:off x="6649878" y="1789585"/>
            <a:ext cx="437603" cy="816569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Text Box 16"/>
          <p:cNvSpPr txBox="1">
            <a:spLocks noChangeArrowheads="1"/>
          </p:cNvSpPr>
          <p:nvPr/>
        </p:nvSpPr>
        <p:spPr bwMode="auto">
          <a:xfrm>
            <a:off x="6185079" y="2207418"/>
            <a:ext cx="303152" cy="317005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endParaRPr lang="zh-TW" altLang="en-US" sz="1600" dirty="0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臺中市豐原區合作國民小學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 rot="3177782">
            <a:off x="3291962" y="-243701"/>
            <a:ext cx="398281" cy="47067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35" name="Group 70"/>
          <p:cNvGrpSpPr>
            <a:grpSpLocks/>
          </p:cNvGrpSpPr>
          <p:nvPr/>
        </p:nvGrpSpPr>
        <p:grpSpPr bwMode="auto">
          <a:xfrm>
            <a:off x="376138" y="5781061"/>
            <a:ext cx="820088" cy="690683"/>
            <a:chOff x="136" y="2976"/>
            <a:chExt cx="930" cy="1089"/>
          </a:xfrm>
        </p:grpSpPr>
        <p:sp>
          <p:nvSpPr>
            <p:cNvPr id="36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7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8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9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-86871" y="6505823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SB420-0023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 rot="6401025">
            <a:off x="6471882" y="-61865"/>
            <a:ext cx="389679" cy="24204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6619230" y="2739647"/>
            <a:ext cx="956106" cy="2687551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圓角矩形 41"/>
          <p:cNvSpPr/>
          <p:nvPr/>
        </p:nvSpPr>
        <p:spPr>
          <a:xfrm>
            <a:off x="6737675" y="2868329"/>
            <a:ext cx="699612" cy="23889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圓角矩形 51"/>
          <p:cNvSpPr/>
          <p:nvPr/>
        </p:nvSpPr>
        <p:spPr>
          <a:xfrm>
            <a:off x="7157592" y="1775639"/>
            <a:ext cx="437603" cy="816569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1439513" y="3537283"/>
            <a:ext cx="389679" cy="24204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 rot="5400000">
            <a:off x="3808324" y="3768488"/>
            <a:ext cx="398281" cy="47330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 rot="4244548">
            <a:off x="6898143" y="5324740"/>
            <a:ext cx="398281" cy="13275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7756071" y="1360439"/>
            <a:ext cx="376049" cy="45420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9" name="圓角矩形 68"/>
          <p:cNvSpPr/>
          <p:nvPr/>
        </p:nvSpPr>
        <p:spPr>
          <a:xfrm rot="19380543">
            <a:off x="2522502" y="2054307"/>
            <a:ext cx="3162531" cy="23191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AutoShape 24"/>
          <p:cNvSpPr>
            <a:spLocks noChangeArrowheads="1"/>
          </p:cNvSpPr>
          <p:nvPr/>
        </p:nvSpPr>
        <p:spPr bwMode="auto">
          <a:xfrm rot="16200000">
            <a:off x="4798019" y="5612621"/>
            <a:ext cx="572862" cy="303152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3" name="Text Box 12">
            <a:extLst>
              <a:ext uri="{FF2B5EF4-FFF2-40B4-BE49-F238E27FC236}">
                <a16:creationId xmlns:a16="http://schemas.microsoft.com/office/drawing/2014/main" id="{EBEA3333-62E6-4952-AE64-A6DC4B8ED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2793" y="6027469"/>
            <a:ext cx="177851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44" name="AutoShape 13">
            <a:extLst>
              <a:ext uri="{FF2B5EF4-FFF2-40B4-BE49-F238E27FC236}">
                <a16:creationId xmlns:a16="http://schemas.microsoft.com/office/drawing/2014/main" id="{2B364897-6FE5-41C5-9238-A9997594E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1329" y="6458817"/>
            <a:ext cx="285441" cy="361804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5" name="AutoShape 14">
            <a:extLst>
              <a:ext uri="{FF2B5EF4-FFF2-40B4-BE49-F238E27FC236}">
                <a16:creationId xmlns:a16="http://schemas.microsoft.com/office/drawing/2014/main" id="{6284D79A-8071-4D96-8DC8-2D9E7186C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5915" y="6471744"/>
            <a:ext cx="285441" cy="369332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6" name="圓角矩形 24">
            <a:extLst>
              <a:ext uri="{FF2B5EF4-FFF2-40B4-BE49-F238E27FC236}">
                <a16:creationId xmlns:a16="http://schemas.microsoft.com/office/drawing/2014/main" id="{E1692C31-D9A5-4D3E-8BA6-A112C7D0045C}"/>
              </a:ext>
            </a:extLst>
          </p:cNvPr>
          <p:cNvSpPr/>
          <p:nvPr/>
        </p:nvSpPr>
        <p:spPr>
          <a:xfrm rot="5400000">
            <a:off x="6226591" y="3782630"/>
            <a:ext cx="1741915" cy="6015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運動及休閒區</a:t>
            </a:r>
          </a:p>
        </p:txBody>
      </p:sp>
      <p:sp>
        <p:nvSpPr>
          <p:cNvPr id="47" name="Text Box 15">
            <a:extLst>
              <a:ext uri="{FF2B5EF4-FFF2-40B4-BE49-F238E27FC236}">
                <a16:creationId xmlns:a16="http://schemas.microsoft.com/office/drawing/2014/main" id="{83F67ADC-3DC7-4160-9F66-3A66791E075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119641" y="4839927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49" name="Text Box 19">
            <a:extLst>
              <a:ext uri="{FF2B5EF4-FFF2-40B4-BE49-F238E27FC236}">
                <a16:creationId xmlns:a16="http://schemas.microsoft.com/office/drawing/2014/main" id="{85F66EA0-C19A-4223-BCCB-474E8E694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6614" y="4267066"/>
            <a:ext cx="1906997" cy="572861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50" name="Text Box 18">
            <a:extLst>
              <a:ext uri="{FF2B5EF4-FFF2-40B4-BE49-F238E27FC236}">
                <a16:creationId xmlns:a16="http://schemas.microsoft.com/office/drawing/2014/main" id="{8797DD3D-EE0C-4B03-978E-6887932B9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847" y="5187795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31" name="圓角矩形 2">
            <a:extLst>
              <a:ext uri="{FF2B5EF4-FFF2-40B4-BE49-F238E27FC236}">
                <a16:creationId xmlns:a16="http://schemas.microsoft.com/office/drawing/2014/main" id="{06E3934B-23BA-42B4-823D-5162F574B550}"/>
              </a:ext>
            </a:extLst>
          </p:cNvPr>
          <p:cNvSpPr/>
          <p:nvPr/>
        </p:nvSpPr>
        <p:spPr>
          <a:xfrm>
            <a:off x="4742040" y="2220450"/>
            <a:ext cx="1196210" cy="8222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32" name="圓角矩形 3">
            <a:extLst>
              <a:ext uri="{FF2B5EF4-FFF2-40B4-BE49-F238E27FC236}">
                <a16:creationId xmlns:a16="http://schemas.microsoft.com/office/drawing/2014/main" id="{39AC33F2-6AA5-42B5-BC8D-8930A39DF614}"/>
              </a:ext>
            </a:extLst>
          </p:cNvPr>
          <p:cNvSpPr/>
          <p:nvPr/>
        </p:nvSpPr>
        <p:spPr>
          <a:xfrm>
            <a:off x="4692136" y="3128365"/>
            <a:ext cx="1248016" cy="7214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33" name="圓角矩形 5">
            <a:extLst>
              <a:ext uri="{FF2B5EF4-FFF2-40B4-BE49-F238E27FC236}">
                <a16:creationId xmlns:a16="http://schemas.microsoft.com/office/drawing/2014/main" id="{A291BDAE-2CD8-4118-B322-EB1CB8EA0A7C}"/>
              </a:ext>
            </a:extLst>
          </p:cNvPr>
          <p:cNvSpPr/>
          <p:nvPr/>
        </p:nvSpPr>
        <p:spPr>
          <a:xfrm>
            <a:off x="2367646" y="3395953"/>
            <a:ext cx="1222123" cy="7535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34" name="圓角矩形 5">
            <a:extLst>
              <a:ext uri="{FF2B5EF4-FFF2-40B4-BE49-F238E27FC236}">
                <a16:creationId xmlns:a16="http://schemas.microsoft.com/office/drawing/2014/main" id="{A6C15812-51BB-4DBE-A392-9A56E1593C91}"/>
              </a:ext>
            </a:extLst>
          </p:cNvPr>
          <p:cNvSpPr/>
          <p:nvPr/>
        </p:nvSpPr>
        <p:spPr>
          <a:xfrm>
            <a:off x="2430198" y="4209214"/>
            <a:ext cx="1063777" cy="9413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54" name="圓角矩形 5">
            <a:extLst>
              <a:ext uri="{FF2B5EF4-FFF2-40B4-BE49-F238E27FC236}">
                <a16:creationId xmlns:a16="http://schemas.microsoft.com/office/drawing/2014/main" id="{7E00E8A9-10C5-4088-8FF8-BD4761084344}"/>
              </a:ext>
            </a:extLst>
          </p:cNvPr>
          <p:cNvSpPr/>
          <p:nvPr/>
        </p:nvSpPr>
        <p:spPr>
          <a:xfrm>
            <a:off x="3626962" y="3407872"/>
            <a:ext cx="1038585" cy="72143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</p:spTree>
    <p:extLst>
      <p:ext uri="{BB962C8B-B14F-4D97-AF65-F5344CB8AC3E}">
        <p14:creationId xmlns:p14="http://schemas.microsoft.com/office/powerpoint/2010/main" val="3788943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7E783FA2-4876-49CC-8C2A-CFD6D01F8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1075" y="1255013"/>
            <a:ext cx="1006088" cy="4872377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6579555" y="1243485"/>
            <a:ext cx="1013167" cy="485478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31800" y="204123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豐圳里活動中心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24916" y="1224915"/>
            <a:ext cx="5854640" cy="485380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19470" name="AutoShape 21"/>
          <p:cNvSpPr>
            <a:spLocks noChangeArrowheads="1"/>
          </p:cNvSpPr>
          <p:nvPr/>
        </p:nvSpPr>
        <p:spPr bwMode="auto">
          <a:xfrm rot="-5400000">
            <a:off x="4180860" y="6264728"/>
            <a:ext cx="487370" cy="287533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 rot="5400000">
            <a:off x="1645713" y="3541511"/>
            <a:ext cx="1008064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5" name="圓角矩形 24"/>
          <p:cNvSpPr/>
          <p:nvPr/>
        </p:nvSpPr>
        <p:spPr>
          <a:xfrm>
            <a:off x="6628354" y="1274562"/>
            <a:ext cx="896047" cy="79943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廁所</a:t>
            </a:r>
          </a:p>
        </p:txBody>
      </p:sp>
      <p:grpSp>
        <p:nvGrpSpPr>
          <p:cNvPr id="30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1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2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3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4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5" name="文字方塊 34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SB420-0024</a:t>
            </a:r>
            <a:endParaRPr lang="zh-TW" altLang="en-US" dirty="0"/>
          </a:p>
        </p:txBody>
      </p:sp>
      <p:sp>
        <p:nvSpPr>
          <p:cNvPr id="37" name="AutoShape 24"/>
          <p:cNvSpPr>
            <a:spLocks noChangeArrowheads="1"/>
          </p:cNvSpPr>
          <p:nvPr/>
        </p:nvSpPr>
        <p:spPr bwMode="auto">
          <a:xfrm rot="5400000">
            <a:off x="3567930" y="6294399"/>
            <a:ext cx="456145" cy="287533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8" name="AutoShape 24"/>
          <p:cNvSpPr>
            <a:spLocks noChangeArrowheads="1"/>
          </p:cNvSpPr>
          <p:nvPr/>
        </p:nvSpPr>
        <p:spPr bwMode="auto">
          <a:xfrm rot="10800000">
            <a:off x="2957843" y="2598330"/>
            <a:ext cx="1008064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9" name="AutoShape 24"/>
          <p:cNvSpPr>
            <a:spLocks noChangeArrowheads="1"/>
          </p:cNvSpPr>
          <p:nvPr/>
        </p:nvSpPr>
        <p:spPr bwMode="auto">
          <a:xfrm rot="16200000">
            <a:off x="5051239" y="3443630"/>
            <a:ext cx="1008064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0" name="AutoShape 24"/>
          <p:cNvSpPr>
            <a:spLocks noChangeArrowheads="1"/>
          </p:cNvSpPr>
          <p:nvPr/>
        </p:nvSpPr>
        <p:spPr bwMode="auto">
          <a:xfrm>
            <a:off x="2564446" y="4630813"/>
            <a:ext cx="1008064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9" name="圓角矩形 28"/>
          <p:cNvSpPr/>
          <p:nvPr/>
        </p:nvSpPr>
        <p:spPr>
          <a:xfrm>
            <a:off x="6601197" y="2780928"/>
            <a:ext cx="906904" cy="22348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諮</a:t>
            </a:r>
            <a:endParaRPr lang="en-US" altLang="zh-TW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詢</a:t>
            </a:r>
            <a:endParaRPr lang="en-US" altLang="zh-TW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服</a:t>
            </a:r>
            <a:endParaRPr lang="en-US" altLang="zh-TW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務</a:t>
            </a:r>
            <a:endParaRPr lang="en-US" altLang="zh-TW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區</a:t>
            </a:r>
          </a:p>
        </p:txBody>
      </p:sp>
      <p:sp>
        <p:nvSpPr>
          <p:cNvPr id="27" name="Text Box 12">
            <a:extLst>
              <a:ext uri="{FF2B5EF4-FFF2-40B4-BE49-F238E27FC236}">
                <a16:creationId xmlns:a16="http://schemas.microsoft.com/office/drawing/2014/main" id="{FAB92184-B61C-4D24-A924-8D8638089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1019" y="5828484"/>
            <a:ext cx="177851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36" name="Text Box 15">
            <a:extLst>
              <a:ext uri="{FF2B5EF4-FFF2-40B4-BE49-F238E27FC236}">
                <a16:creationId xmlns:a16="http://schemas.microsoft.com/office/drawing/2014/main" id="{6A9D5493-FFF4-4A61-8E35-68406F6D9C9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402701" y="4860161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41" name="Text Box 19">
            <a:extLst>
              <a:ext uri="{FF2B5EF4-FFF2-40B4-BE49-F238E27FC236}">
                <a16:creationId xmlns:a16="http://schemas.microsoft.com/office/drawing/2014/main" id="{376254F4-058F-4356-8463-CD75D5C94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871" y="2852298"/>
            <a:ext cx="558111" cy="1753688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wordArtVertRtl"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42" name="Text Box 18">
            <a:extLst>
              <a:ext uri="{FF2B5EF4-FFF2-40B4-BE49-F238E27FC236}">
                <a16:creationId xmlns:a16="http://schemas.microsoft.com/office/drawing/2014/main" id="{A2030925-2ABC-416E-97BD-12AA5ED01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0409" y="2745000"/>
            <a:ext cx="591361" cy="212235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wordArtVertRtl" tIns="72000" anchor="ctr" anchorCtr="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45" name="圓角矩形 2">
            <a:extLst>
              <a:ext uri="{FF2B5EF4-FFF2-40B4-BE49-F238E27FC236}">
                <a16:creationId xmlns:a16="http://schemas.microsoft.com/office/drawing/2014/main" id="{F710C74F-0D7B-4904-A45F-2C8C3B068380}"/>
              </a:ext>
            </a:extLst>
          </p:cNvPr>
          <p:cNvSpPr/>
          <p:nvPr/>
        </p:nvSpPr>
        <p:spPr>
          <a:xfrm>
            <a:off x="4854626" y="1379561"/>
            <a:ext cx="1401290" cy="10792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46" name="圓角矩形 3">
            <a:extLst>
              <a:ext uri="{FF2B5EF4-FFF2-40B4-BE49-F238E27FC236}">
                <a16:creationId xmlns:a16="http://schemas.microsoft.com/office/drawing/2014/main" id="{2DC64882-09C4-4F3F-B474-96823C845739}"/>
              </a:ext>
            </a:extLst>
          </p:cNvPr>
          <p:cNvSpPr/>
          <p:nvPr/>
        </p:nvSpPr>
        <p:spPr>
          <a:xfrm>
            <a:off x="3102940" y="1284521"/>
            <a:ext cx="1331184" cy="1121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47" name="圓角矩形 5">
            <a:extLst>
              <a:ext uri="{FF2B5EF4-FFF2-40B4-BE49-F238E27FC236}">
                <a16:creationId xmlns:a16="http://schemas.microsoft.com/office/drawing/2014/main" id="{A3FD4DDC-E4FB-49CF-AE46-0B5044FCC932}"/>
              </a:ext>
            </a:extLst>
          </p:cNvPr>
          <p:cNvSpPr/>
          <p:nvPr/>
        </p:nvSpPr>
        <p:spPr>
          <a:xfrm>
            <a:off x="817614" y="1284521"/>
            <a:ext cx="1668723" cy="9558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48" name="圓角矩形 5">
            <a:extLst>
              <a:ext uri="{FF2B5EF4-FFF2-40B4-BE49-F238E27FC236}">
                <a16:creationId xmlns:a16="http://schemas.microsoft.com/office/drawing/2014/main" id="{C558003B-9F61-4B31-941D-C8C1076FAB17}"/>
              </a:ext>
            </a:extLst>
          </p:cNvPr>
          <p:cNvSpPr/>
          <p:nvPr/>
        </p:nvSpPr>
        <p:spPr>
          <a:xfrm>
            <a:off x="820427" y="2458776"/>
            <a:ext cx="1008065" cy="17410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49" name="圓角矩形 5">
            <a:extLst>
              <a:ext uri="{FF2B5EF4-FFF2-40B4-BE49-F238E27FC236}">
                <a16:creationId xmlns:a16="http://schemas.microsoft.com/office/drawing/2014/main" id="{D1903F37-ED35-42FE-B333-DD292E0DCFDB}"/>
              </a:ext>
            </a:extLst>
          </p:cNvPr>
          <p:cNvSpPr/>
          <p:nvPr/>
        </p:nvSpPr>
        <p:spPr>
          <a:xfrm>
            <a:off x="2957842" y="3178776"/>
            <a:ext cx="1707705" cy="9505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50" name="AutoShape 21">
            <a:extLst>
              <a:ext uri="{FF2B5EF4-FFF2-40B4-BE49-F238E27FC236}">
                <a16:creationId xmlns:a16="http://schemas.microsoft.com/office/drawing/2014/main" id="{41120A4E-FE01-4DF2-8DD1-30A53CDA24BA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308303" y="5576691"/>
            <a:ext cx="369333" cy="260195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3971836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圓角矩形 7"/>
          <p:cNvSpPr/>
          <p:nvPr/>
        </p:nvSpPr>
        <p:spPr>
          <a:xfrm rot="5400000">
            <a:off x="3033063" y="584520"/>
            <a:ext cx="1087364" cy="2687551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圓角矩形 43"/>
          <p:cNvSpPr/>
          <p:nvPr/>
        </p:nvSpPr>
        <p:spPr>
          <a:xfrm rot="5400000">
            <a:off x="3151072" y="767238"/>
            <a:ext cx="816209" cy="2294309"/>
          </a:xfrm>
          <a:prstGeom prst="roundRect">
            <a:avLst/>
          </a:prstGeom>
          <a:solidFill>
            <a:srgbClr val="FDFFA7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圓角矩形 50"/>
          <p:cNvSpPr/>
          <p:nvPr/>
        </p:nvSpPr>
        <p:spPr>
          <a:xfrm>
            <a:off x="3331936" y="3787978"/>
            <a:ext cx="591992" cy="1104660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臺中市豐原區富春國民小學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 rot="5400000">
            <a:off x="3596746" y="-1331380"/>
            <a:ext cx="398281" cy="47067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35" name="Group 70"/>
          <p:cNvGrpSpPr>
            <a:grpSpLocks/>
          </p:cNvGrpSpPr>
          <p:nvPr/>
        </p:nvGrpSpPr>
        <p:grpSpPr bwMode="auto">
          <a:xfrm>
            <a:off x="376138" y="5781061"/>
            <a:ext cx="820088" cy="690683"/>
            <a:chOff x="136" y="2976"/>
            <a:chExt cx="930" cy="1089"/>
          </a:xfrm>
        </p:grpSpPr>
        <p:sp>
          <p:nvSpPr>
            <p:cNvPr id="36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7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8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9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-86871" y="6505823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SB420-0025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 rot="7511985">
            <a:off x="6778780" y="453978"/>
            <a:ext cx="389679" cy="24204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2" name="圓角矩形 51"/>
          <p:cNvSpPr/>
          <p:nvPr/>
        </p:nvSpPr>
        <p:spPr>
          <a:xfrm>
            <a:off x="4101860" y="3790496"/>
            <a:ext cx="591992" cy="1104660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1401144" y="905649"/>
            <a:ext cx="389679" cy="53398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 rot="5400000">
            <a:off x="4446475" y="3040907"/>
            <a:ext cx="398281" cy="60454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7664142" y="2132856"/>
            <a:ext cx="376049" cy="41365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 rot="5400000">
            <a:off x="3626663" y="4083258"/>
            <a:ext cx="727194" cy="260363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7065883" y="4523714"/>
            <a:ext cx="519992" cy="11916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endParaRPr lang="zh-TW" altLang="en-US" sz="1600" dirty="0"/>
          </a:p>
        </p:txBody>
      </p:sp>
      <p:sp>
        <p:nvSpPr>
          <p:cNvPr id="74" name="AutoShape 24"/>
          <p:cNvSpPr>
            <a:spLocks noChangeArrowheads="1"/>
          </p:cNvSpPr>
          <p:nvPr/>
        </p:nvSpPr>
        <p:spPr bwMode="auto">
          <a:xfrm rot="10800000">
            <a:off x="6278384" y="4141555"/>
            <a:ext cx="651979" cy="331130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7065883" y="2898272"/>
            <a:ext cx="519992" cy="11916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endParaRPr lang="zh-TW" altLang="en-US" sz="1600" dirty="0"/>
          </a:p>
        </p:txBody>
      </p:sp>
      <p:sp>
        <p:nvSpPr>
          <p:cNvPr id="71" name="AutoShape 24"/>
          <p:cNvSpPr>
            <a:spLocks noChangeArrowheads="1"/>
          </p:cNvSpPr>
          <p:nvPr/>
        </p:nvSpPr>
        <p:spPr bwMode="auto">
          <a:xfrm rot="10800000">
            <a:off x="2548088" y="249138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2" name="AutoShape 24"/>
          <p:cNvSpPr>
            <a:spLocks noChangeArrowheads="1"/>
          </p:cNvSpPr>
          <p:nvPr/>
        </p:nvSpPr>
        <p:spPr bwMode="auto">
          <a:xfrm rot="10800000">
            <a:off x="4600089" y="2483961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73" name="AutoShape 24"/>
          <p:cNvSpPr>
            <a:spLocks noChangeArrowheads="1"/>
          </p:cNvSpPr>
          <p:nvPr/>
        </p:nvSpPr>
        <p:spPr bwMode="auto">
          <a:xfrm>
            <a:off x="4932778" y="4677820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8" name="AutoShape 24"/>
          <p:cNvSpPr>
            <a:spLocks noChangeArrowheads="1"/>
          </p:cNvSpPr>
          <p:nvPr/>
        </p:nvSpPr>
        <p:spPr bwMode="auto">
          <a:xfrm>
            <a:off x="2757002" y="4730406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5" name="圓角矩形 48">
            <a:extLst>
              <a:ext uri="{FF2B5EF4-FFF2-40B4-BE49-F238E27FC236}">
                <a16:creationId xmlns:a16="http://schemas.microsoft.com/office/drawing/2014/main" id="{6A9FD764-C6B1-423D-A40C-6FAFB7D81044}"/>
              </a:ext>
            </a:extLst>
          </p:cNvPr>
          <p:cNvSpPr/>
          <p:nvPr/>
        </p:nvSpPr>
        <p:spPr>
          <a:xfrm>
            <a:off x="2659406" y="1661380"/>
            <a:ext cx="1799537" cy="3997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運動及休閒區</a:t>
            </a:r>
          </a:p>
        </p:txBody>
      </p:sp>
      <p:sp>
        <p:nvSpPr>
          <p:cNvPr id="53" name="Text Box 12">
            <a:extLst>
              <a:ext uri="{FF2B5EF4-FFF2-40B4-BE49-F238E27FC236}">
                <a16:creationId xmlns:a16="http://schemas.microsoft.com/office/drawing/2014/main" id="{BB8F6F1D-18C8-499D-A7B9-BE8D957B9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7989" y="3215878"/>
            <a:ext cx="461665" cy="18556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54" name="AutoShape 24">
            <a:extLst>
              <a:ext uri="{FF2B5EF4-FFF2-40B4-BE49-F238E27FC236}">
                <a16:creationId xmlns:a16="http://schemas.microsoft.com/office/drawing/2014/main" id="{B0D11F9C-55D3-4C26-858D-1DCBEF91E6D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252008" y="3756378"/>
            <a:ext cx="495116" cy="254947"/>
          </a:xfrm>
          <a:prstGeom prst="rightArrow">
            <a:avLst>
              <a:gd name="adj1" fmla="val 73175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60" name="AutoShape 24">
            <a:extLst>
              <a:ext uri="{FF2B5EF4-FFF2-40B4-BE49-F238E27FC236}">
                <a16:creationId xmlns:a16="http://schemas.microsoft.com/office/drawing/2014/main" id="{E23ED5ED-3D2A-4A0F-9EA9-E0FA9DBB7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920" y="4352745"/>
            <a:ext cx="485949" cy="350145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2" name="Text Box 19">
            <a:extLst>
              <a:ext uri="{FF2B5EF4-FFF2-40B4-BE49-F238E27FC236}">
                <a16:creationId xmlns:a16="http://schemas.microsoft.com/office/drawing/2014/main" id="{ADF69478-CCDB-4316-9DE4-E3D53A6B0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813" y="2244581"/>
            <a:ext cx="564910" cy="1713627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wordArtVertRtl" tIns="72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物資領取處</a:t>
            </a:r>
          </a:p>
        </p:txBody>
      </p:sp>
      <p:sp>
        <p:nvSpPr>
          <p:cNvPr id="65" name="Text Box 18">
            <a:extLst>
              <a:ext uri="{FF2B5EF4-FFF2-40B4-BE49-F238E27FC236}">
                <a16:creationId xmlns:a16="http://schemas.microsoft.com/office/drawing/2014/main" id="{29957E13-7161-4BFF-B475-A88205F4D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503" y="5116709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69" name="Text Box 15">
            <a:extLst>
              <a:ext uri="{FF2B5EF4-FFF2-40B4-BE49-F238E27FC236}">
                <a16:creationId xmlns:a16="http://schemas.microsoft.com/office/drawing/2014/main" id="{1FC0107D-136C-4879-9AC1-A1F10495687A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>
            <a:off x="5668572" y="2841401"/>
            <a:ext cx="1713629" cy="519992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tIns="180000" rIns="36000" anchor="ctr" anchorCtr="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登記作業區</a:t>
            </a:r>
          </a:p>
        </p:txBody>
      </p:sp>
      <p:sp>
        <p:nvSpPr>
          <p:cNvPr id="75" name="圓角矩形 2">
            <a:extLst>
              <a:ext uri="{FF2B5EF4-FFF2-40B4-BE49-F238E27FC236}">
                <a16:creationId xmlns:a16="http://schemas.microsoft.com/office/drawing/2014/main" id="{49FC2333-030A-4449-B172-A633314760E0}"/>
              </a:ext>
            </a:extLst>
          </p:cNvPr>
          <p:cNvSpPr/>
          <p:nvPr/>
        </p:nvSpPr>
        <p:spPr>
          <a:xfrm>
            <a:off x="3233835" y="2776190"/>
            <a:ext cx="1069855" cy="7580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76" name="圓角矩形 3">
            <a:extLst>
              <a:ext uri="{FF2B5EF4-FFF2-40B4-BE49-F238E27FC236}">
                <a16:creationId xmlns:a16="http://schemas.microsoft.com/office/drawing/2014/main" id="{4DE9622C-1845-4021-8A3E-C34BFE45C40C}"/>
              </a:ext>
            </a:extLst>
          </p:cNvPr>
          <p:cNvSpPr/>
          <p:nvPr/>
        </p:nvSpPr>
        <p:spPr>
          <a:xfrm>
            <a:off x="4381957" y="2790764"/>
            <a:ext cx="968984" cy="800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77" name="圓角矩形 5">
            <a:extLst>
              <a:ext uri="{FF2B5EF4-FFF2-40B4-BE49-F238E27FC236}">
                <a16:creationId xmlns:a16="http://schemas.microsoft.com/office/drawing/2014/main" id="{308370F2-7EFD-408A-999A-F900A9841968}"/>
              </a:ext>
            </a:extLst>
          </p:cNvPr>
          <p:cNvSpPr/>
          <p:nvPr/>
        </p:nvSpPr>
        <p:spPr>
          <a:xfrm>
            <a:off x="1917357" y="3750976"/>
            <a:ext cx="872447" cy="103831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tx1"/>
                </a:solidFill>
              </a:rPr>
              <a:t>女性單身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algn="ctr"/>
            <a:r>
              <a:rPr lang="zh-TW" altLang="en-US" sz="1600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78" name="圓角矩形 5">
            <a:extLst>
              <a:ext uri="{FF2B5EF4-FFF2-40B4-BE49-F238E27FC236}">
                <a16:creationId xmlns:a16="http://schemas.microsoft.com/office/drawing/2014/main" id="{AFF05D22-8882-45FF-8479-FEB1E4C56FAD}"/>
              </a:ext>
            </a:extLst>
          </p:cNvPr>
          <p:cNvSpPr/>
          <p:nvPr/>
        </p:nvSpPr>
        <p:spPr>
          <a:xfrm>
            <a:off x="1917357" y="2786942"/>
            <a:ext cx="995992" cy="7041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83" name="圓角矩形 5">
            <a:extLst>
              <a:ext uri="{FF2B5EF4-FFF2-40B4-BE49-F238E27FC236}">
                <a16:creationId xmlns:a16="http://schemas.microsoft.com/office/drawing/2014/main" id="{C03A0AFA-6A19-43C3-ACEA-6E109460490E}"/>
              </a:ext>
            </a:extLst>
          </p:cNvPr>
          <p:cNvSpPr/>
          <p:nvPr/>
        </p:nvSpPr>
        <p:spPr>
          <a:xfrm>
            <a:off x="3254808" y="3830860"/>
            <a:ext cx="1707705" cy="9505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84" name="AutoShape 24">
            <a:extLst>
              <a:ext uri="{FF2B5EF4-FFF2-40B4-BE49-F238E27FC236}">
                <a16:creationId xmlns:a16="http://schemas.microsoft.com/office/drawing/2014/main" id="{4C13B2E1-F6E0-4034-A15E-3626EA117CB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657753" y="3685071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25544853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4854796" y="1620788"/>
            <a:ext cx="3643812" cy="3791819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北陽里活動中心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77067" y="1633400"/>
            <a:ext cx="3725858" cy="3791819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882683" y="5582020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│1F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1238352" y="2813254"/>
            <a:ext cx="1156564" cy="688181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400" dirty="0"/>
              <a:t>登記處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2617417" y="1751780"/>
            <a:ext cx="874463" cy="59042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物資區</a:t>
            </a:r>
            <a:endParaRPr lang="zh-TW" altLang="en-US" sz="1600" dirty="0"/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1028726" y="4673530"/>
            <a:ext cx="1707915" cy="602754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400" dirty="0"/>
              <a:t>男寢區</a:t>
            </a:r>
          </a:p>
        </p:txBody>
      </p:sp>
      <p:sp>
        <p:nvSpPr>
          <p:cNvPr id="2" name="圓角矩形 1"/>
          <p:cNvSpPr/>
          <p:nvPr/>
        </p:nvSpPr>
        <p:spPr>
          <a:xfrm>
            <a:off x="3184835" y="2703049"/>
            <a:ext cx="650310" cy="98503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弱勢寢區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2988299" y="4686783"/>
            <a:ext cx="1319364" cy="6099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家庭寢區</a:t>
            </a:r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 rot="10800000">
            <a:off x="4221785" y="4467437"/>
            <a:ext cx="1008064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5" name="圓角矩形 24"/>
          <p:cNvSpPr/>
          <p:nvPr/>
        </p:nvSpPr>
        <p:spPr>
          <a:xfrm>
            <a:off x="3613646" y="1641173"/>
            <a:ext cx="402708" cy="9468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W.C.</a:t>
            </a:r>
            <a:endParaRPr lang="zh-TW" altLang="en-US" sz="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30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1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2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3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4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5" name="文字方塊 34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SB420-0026</a:t>
            </a:r>
            <a:endParaRPr lang="zh-TW" altLang="en-US" dirty="0"/>
          </a:p>
        </p:txBody>
      </p:sp>
      <p:sp>
        <p:nvSpPr>
          <p:cNvPr id="29" name="圓角矩形 28"/>
          <p:cNvSpPr/>
          <p:nvPr/>
        </p:nvSpPr>
        <p:spPr>
          <a:xfrm>
            <a:off x="800311" y="1672650"/>
            <a:ext cx="1755466" cy="8225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諮詢服務區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3977260" y="2711398"/>
            <a:ext cx="489050" cy="1610597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400" dirty="0"/>
              <a:t>女寢區</a:t>
            </a:r>
          </a:p>
        </p:txBody>
      </p:sp>
      <p:sp>
        <p:nvSpPr>
          <p:cNvPr id="27" name="圓角矩形 26"/>
          <p:cNvSpPr/>
          <p:nvPr/>
        </p:nvSpPr>
        <p:spPr>
          <a:xfrm>
            <a:off x="4056393" y="1641173"/>
            <a:ext cx="402708" cy="9468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W.C.</a:t>
            </a:r>
            <a:endParaRPr lang="zh-TW" altLang="en-US" sz="7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AutoShape 24"/>
          <p:cNvSpPr>
            <a:spLocks noChangeArrowheads="1"/>
          </p:cNvSpPr>
          <p:nvPr/>
        </p:nvSpPr>
        <p:spPr bwMode="auto">
          <a:xfrm rot="11673261">
            <a:off x="2736641" y="3815232"/>
            <a:ext cx="1008064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1" name="AutoShape 24"/>
          <p:cNvSpPr>
            <a:spLocks noChangeArrowheads="1"/>
          </p:cNvSpPr>
          <p:nvPr/>
        </p:nvSpPr>
        <p:spPr bwMode="auto">
          <a:xfrm rot="10257405">
            <a:off x="1659855" y="3710739"/>
            <a:ext cx="1008064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2" name="AutoShape 24"/>
          <p:cNvSpPr>
            <a:spLocks noChangeArrowheads="1"/>
          </p:cNvSpPr>
          <p:nvPr/>
        </p:nvSpPr>
        <p:spPr bwMode="auto">
          <a:xfrm rot="10257405">
            <a:off x="511709" y="3914820"/>
            <a:ext cx="1008064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4" name="AutoShape 24"/>
          <p:cNvSpPr>
            <a:spLocks noChangeArrowheads="1"/>
          </p:cNvSpPr>
          <p:nvPr/>
        </p:nvSpPr>
        <p:spPr bwMode="auto">
          <a:xfrm rot="10800000">
            <a:off x="112106" y="3062412"/>
            <a:ext cx="1008064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321671" y="5574048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(</a:t>
            </a:r>
            <a:r>
              <a:rPr lang="zh-TW" altLang="en-US" sz="1800" dirty="0">
                <a:solidFill>
                  <a:srgbClr val="0000CC"/>
                </a:solidFill>
              </a:rPr>
              <a:t>有電梯</a:t>
            </a:r>
            <a:r>
              <a:rPr lang="en-US" altLang="zh-TW" sz="1800" dirty="0">
                <a:solidFill>
                  <a:srgbClr val="0000CC"/>
                </a:solidFill>
              </a:rPr>
              <a:t>)</a:t>
            </a:r>
            <a:endParaRPr lang="zh-TW" altLang="en-US" sz="1800" dirty="0">
              <a:solidFill>
                <a:srgbClr val="0000CC"/>
              </a:solidFill>
            </a:endParaRP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5776589" y="5564127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│2F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5541148" y="1839341"/>
            <a:ext cx="489050" cy="337993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zh-TW" sz="24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400" dirty="0"/>
              <a:t>休息活動區</a:t>
            </a:r>
          </a:p>
        </p:txBody>
      </p:sp>
    </p:spTree>
    <p:extLst>
      <p:ext uri="{BB962C8B-B14F-4D97-AF65-F5344CB8AC3E}">
        <p14:creationId xmlns:p14="http://schemas.microsoft.com/office/powerpoint/2010/main" val="2510647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臺中市豐原區葫蘆墩國小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115616" y="1124744"/>
            <a:ext cx="7056783" cy="5111100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1402443" y="1508122"/>
            <a:ext cx="1769874" cy="1334124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3273254" y="2923425"/>
            <a:ext cx="1562646" cy="12843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5970208" y="6346949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            </a:t>
            </a:r>
          </a:p>
        </p:txBody>
      </p:sp>
      <p:grpSp>
        <p:nvGrpSpPr>
          <p:cNvPr id="32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SB420-0027</a:t>
            </a:r>
            <a:endParaRPr lang="zh-TW" altLang="en-US" dirty="0"/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5007302" y="2923425"/>
            <a:ext cx="1562646" cy="12843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3419872" y="1509498"/>
            <a:ext cx="1553850" cy="1334124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5178627" y="1498294"/>
            <a:ext cx="1391321" cy="1334124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6712862" y="1676123"/>
            <a:ext cx="1082923" cy="97303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1430541" y="4507774"/>
            <a:ext cx="1562646" cy="12843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3238904" y="4507774"/>
            <a:ext cx="1562646" cy="12843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5032466" y="4514062"/>
            <a:ext cx="1562646" cy="12843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6774118" y="4519816"/>
            <a:ext cx="1036438" cy="12843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3273254" y="4999800"/>
            <a:ext cx="1943103" cy="572861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報到登記區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1433974" y="2923425"/>
            <a:ext cx="1562646" cy="128436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19469" name="Text Box 19"/>
          <p:cNvSpPr txBox="1">
            <a:spLocks noChangeArrowheads="1"/>
          </p:cNvSpPr>
          <p:nvPr/>
        </p:nvSpPr>
        <p:spPr bwMode="auto">
          <a:xfrm>
            <a:off x="5586126" y="5072133"/>
            <a:ext cx="1943104" cy="488709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物資存放區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728481" y="2923424"/>
            <a:ext cx="1082075" cy="127383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2307442" y="2018668"/>
            <a:ext cx="1943104" cy="488709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休閒運動區</a:t>
            </a:r>
          </a:p>
        </p:txBody>
      </p:sp>
      <p:sp>
        <p:nvSpPr>
          <p:cNvPr id="50" name="Text Box 19"/>
          <p:cNvSpPr txBox="1">
            <a:spLocks noChangeArrowheads="1"/>
          </p:cNvSpPr>
          <p:nvPr/>
        </p:nvSpPr>
        <p:spPr bwMode="auto">
          <a:xfrm>
            <a:off x="1312353" y="3227974"/>
            <a:ext cx="1195423" cy="488709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住宿區</a:t>
            </a:r>
          </a:p>
        </p:txBody>
      </p:sp>
      <p:sp>
        <p:nvSpPr>
          <p:cNvPr id="51" name="AutoShape 24"/>
          <p:cNvSpPr>
            <a:spLocks noChangeArrowheads="1"/>
          </p:cNvSpPr>
          <p:nvPr/>
        </p:nvSpPr>
        <p:spPr bwMode="auto">
          <a:xfrm rot="5400000">
            <a:off x="4809521" y="4549273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2" name="AutoShape 24"/>
          <p:cNvSpPr>
            <a:spLocks noChangeArrowheads="1"/>
          </p:cNvSpPr>
          <p:nvPr/>
        </p:nvSpPr>
        <p:spPr bwMode="auto">
          <a:xfrm rot="10800000">
            <a:off x="5459691" y="4024926"/>
            <a:ext cx="717882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5" name="Text Box 18"/>
          <p:cNvSpPr txBox="1">
            <a:spLocks noChangeArrowheads="1"/>
          </p:cNvSpPr>
          <p:nvPr/>
        </p:nvSpPr>
        <p:spPr bwMode="auto">
          <a:xfrm>
            <a:off x="1402442" y="5917515"/>
            <a:ext cx="6408113" cy="17460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zh-TW" altLang="en-US" sz="1600" dirty="0"/>
          </a:p>
        </p:txBody>
      </p:sp>
      <p:sp>
        <p:nvSpPr>
          <p:cNvPr id="19470" name="AutoShape 21"/>
          <p:cNvSpPr>
            <a:spLocks noChangeArrowheads="1"/>
          </p:cNvSpPr>
          <p:nvPr/>
        </p:nvSpPr>
        <p:spPr bwMode="auto">
          <a:xfrm rot="-5400000">
            <a:off x="4291705" y="5945445"/>
            <a:ext cx="642466" cy="304569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 rot="5400000">
            <a:off x="4702948" y="5970835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6" name="AutoShape 24"/>
          <p:cNvSpPr>
            <a:spLocks noChangeArrowheads="1"/>
          </p:cNvSpPr>
          <p:nvPr/>
        </p:nvSpPr>
        <p:spPr bwMode="auto">
          <a:xfrm rot="5248314">
            <a:off x="6192887" y="3426415"/>
            <a:ext cx="717882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7" name="AutoShape 24"/>
          <p:cNvSpPr>
            <a:spLocks noChangeArrowheads="1"/>
          </p:cNvSpPr>
          <p:nvPr/>
        </p:nvSpPr>
        <p:spPr bwMode="auto">
          <a:xfrm>
            <a:off x="5446876" y="2844631"/>
            <a:ext cx="717882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8" name="AutoShape 24"/>
          <p:cNvSpPr>
            <a:spLocks noChangeArrowheads="1"/>
          </p:cNvSpPr>
          <p:nvPr/>
        </p:nvSpPr>
        <p:spPr bwMode="auto">
          <a:xfrm>
            <a:off x="4054577" y="2853290"/>
            <a:ext cx="717882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9" name="AutoShape 24"/>
          <p:cNvSpPr>
            <a:spLocks noChangeArrowheads="1"/>
          </p:cNvSpPr>
          <p:nvPr/>
        </p:nvSpPr>
        <p:spPr bwMode="auto">
          <a:xfrm rot="16200000">
            <a:off x="2968876" y="3123196"/>
            <a:ext cx="717882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0" name="AutoShape 24"/>
          <p:cNvSpPr>
            <a:spLocks noChangeArrowheads="1"/>
          </p:cNvSpPr>
          <p:nvPr/>
        </p:nvSpPr>
        <p:spPr bwMode="auto">
          <a:xfrm rot="12874125">
            <a:off x="3211201" y="3967225"/>
            <a:ext cx="717882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1" name="AutoShape 24"/>
          <p:cNvSpPr>
            <a:spLocks noChangeArrowheads="1"/>
          </p:cNvSpPr>
          <p:nvPr/>
        </p:nvSpPr>
        <p:spPr bwMode="auto">
          <a:xfrm rot="16200000">
            <a:off x="4135377" y="4504363"/>
            <a:ext cx="717882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2612557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圓角矩形 50"/>
          <p:cNvSpPr/>
          <p:nvPr/>
        </p:nvSpPr>
        <p:spPr>
          <a:xfrm>
            <a:off x="2551953" y="1555568"/>
            <a:ext cx="652483" cy="1195544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臺中市豐原區福陽國小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754867" y="5228454"/>
            <a:ext cx="104212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校門│</a:t>
            </a:r>
          </a:p>
        </p:txBody>
      </p:sp>
      <p:sp>
        <p:nvSpPr>
          <p:cNvPr id="7" name="矩形 6"/>
          <p:cNvSpPr/>
          <p:nvPr/>
        </p:nvSpPr>
        <p:spPr>
          <a:xfrm rot="5400000">
            <a:off x="4357279" y="-1765759"/>
            <a:ext cx="398281" cy="56233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35" name="Group 70"/>
          <p:cNvGrpSpPr>
            <a:grpSpLocks/>
          </p:cNvGrpSpPr>
          <p:nvPr/>
        </p:nvGrpSpPr>
        <p:grpSpPr bwMode="auto">
          <a:xfrm>
            <a:off x="376138" y="5781061"/>
            <a:ext cx="820088" cy="690683"/>
            <a:chOff x="136" y="2976"/>
            <a:chExt cx="930" cy="1089"/>
          </a:xfrm>
        </p:grpSpPr>
        <p:sp>
          <p:nvSpPr>
            <p:cNvPr id="36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7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8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9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-86871" y="6505823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SB420-0028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 rot="7511985">
            <a:off x="7608552" y="669954"/>
            <a:ext cx="389679" cy="13414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2" name="圓角矩形 51"/>
          <p:cNvSpPr/>
          <p:nvPr/>
        </p:nvSpPr>
        <p:spPr>
          <a:xfrm>
            <a:off x="3321877" y="1558086"/>
            <a:ext cx="652483" cy="1195544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1703363" y="929585"/>
            <a:ext cx="389679" cy="53398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 rot="5400000">
            <a:off x="5144737" y="2668799"/>
            <a:ext cx="398281" cy="68375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 rot="359963">
            <a:off x="8047084" y="1573801"/>
            <a:ext cx="383904" cy="22065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3204436" y="2846289"/>
            <a:ext cx="774812" cy="235779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0" name="AutoShape 24"/>
          <p:cNvSpPr>
            <a:spLocks noChangeArrowheads="1"/>
          </p:cNvSpPr>
          <p:nvPr/>
        </p:nvSpPr>
        <p:spPr bwMode="auto">
          <a:xfrm>
            <a:off x="1283796" y="5590222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7" name="矩形 46"/>
          <p:cNvSpPr/>
          <p:nvPr/>
        </p:nvSpPr>
        <p:spPr>
          <a:xfrm>
            <a:off x="4086878" y="2347869"/>
            <a:ext cx="1948030" cy="55452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 rot="5400000">
            <a:off x="6362522" y="3048946"/>
            <a:ext cx="578843" cy="12106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6169949" y="5168820"/>
            <a:ext cx="1089351" cy="55452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6928833" y="2087548"/>
            <a:ext cx="687300" cy="92056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endParaRPr lang="zh-TW" altLang="en-US" sz="1600" dirty="0"/>
          </a:p>
        </p:txBody>
      </p:sp>
      <p:sp>
        <p:nvSpPr>
          <p:cNvPr id="74" name="AutoShape 24"/>
          <p:cNvSpPr>
            <a:spLocks noChangeArrowheads="1"/>
          </p:cNvSpPr>
          <p:nvPr/>
        </p:nvSpPr>
        <p:spPr bwMode="auto">
          <a:xfrm rot="10800000">
            <a:off x="1112979" y="4839714"/>
            <a:ext cx="651979" cy="331130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7285322" y="3937118"/>
            <a:ext cx="519992" cy="11916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endParaRPr lang="zh-TW" altLang="en-US" sz="1600" dirty="0"/>
          </a:p>
        </p:txBody>
      </p:sp>
      <p:sp>
        <p:nvSpPr>
          <p:cNvPr id="5" name="圓角矩形 4"/>
          <p:cNvSpPr/>
          <p:nvPr/>
        </p:nvSpPr>
        <p:spPr>
          <a:xfrm>
            <a:off x="2687407" y="2381703"/>
            <a:ext cx="2089434" cy="5626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運動休閒區</a:t>
            </a:r>
          </a:p>
        </p:txBody>
      </p:sp>
      <p:sp>
        <p:nvSpPr>
          <p:cNvPr id="19469" name="Text Box 19"/>
          <p:cNvSpPr txBox="1">
            <a:spLocks noChangeArrowheads="1"/>
          </p:cNvSpPr>
          <p:nvPr/>
        </p:nvSpPr>
        <p:spPr bwMode="auto">
          <a:xfrm>
            <a:off x="5335339" y="2634755"/>
            <a:ext cx="1906859" cy="565011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物資存放區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6017203" y="3712378"/>
            <a:ext cx="1734236" cy="61163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住宿及用餐區</a:t>
            </a:r>
            <a:endParaRPr lang="en-US" altLang="zh-TW" dirty="0"/>
          </a:p>
        </p:txBody>
      </p:sp>
      <p:sp>
        <p:nvSpPr>
          <p:cNvPr id="73" name="AutoShape 24"/>
          <p:cNvSpPr>
            <a:spLocks noChangeArrowheads="1"/>
          </p:cNvSpPr>
          <p:nvPr/>
        </p:nvSpPr>
        <p:spPr bwMode="auto">
          <a:xfrm rot="5400000">
            <a:off x="6709329" y="4645911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8" name="AutoShape 24"/>
          <p:cNvSpPr>
            <a:spLocks noChangeArrowheads="1"/>
          </p:cNvSpPr>
          <p:nvPr/>
        </p:nvSpPr>
        <p:spPr bwMode="auto">
          <a:xfrm>
            <a:off x="5993960" y="4324017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5" name="矩形 44"/>
          <p:cNvSpPr/>
          <p:nvPr/>
        </p:nvSpPr>
        <p:spPr>
          <a:xfrm rot="20761141">
            <a:off x="8229393" y="3550312"/>
            <a:ext cx="383904" cy="27761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116627" y="5168821"/>
            <a:ext cx="1948030" cy="55452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2704196" y="4802957"/>
            <a:ext cx="1943103" cy="572861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報到登記區</a:t>
            </a:r>
          </a:p>
        </p:txBody>
      </p:sp>
      <p:sp>
        <p:nvSpPr>
          <p:cNvPr id="54" name="圓角矩形 53"/>
          <p:cNvSpPr/>
          <p:nvPr/>
        </p:nvSpPr>
        <p:spPr>
          <a:xfrm>
            <a:off x="2745592" y="3677512"/>
            <a:ext cx="1734236" cy="61163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醫護區</a:t>
            </a:r>
            <a:endParaRPr lang="en-US" altLang="zh-TW" dirty="0"/>
          </a:p>
        </p:txBody>
      </p:sp>
      <p:sp>
        <p:nvSpPr>
          <p:cNvPr id="60" name="圓角矩形 59"/>
          <p:cNvSpPr/>
          <p:nvPr/>
        </p:nvSpPr>
        <p:spPr>
          <a:xfrm>
            <a:off x="2152919" y="1555568"/>
            <a:ext cx="326242" cy="2953552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5649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1951973" y="1797078"/>
            <a:ext cx="3507325" cy="169027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978797" y="4634676"/>
            <a:ext cx="5123189" cy="169027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1978797" y="3766814"/>
            <a:ext cx="2673211" cy="85633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52" name="Rectangle 4"/>
          <p:cNvSpPr>
            <a:spLocks noChangeArrowheads="1"/>
          </p:cNvSpPr>
          <p:nvPr/>
        </p:nvSpPr>
        <p:spPr bwMode="auto">
          <a:xfrm>
            <a:off x="7111661" y="5468616"/>
            <a:ext cx="596011" cy="85633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5458812" y="1808602"/>
            <a:ext cx="1676052" cy="169027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1951487" y="1128892"/>
            <a:ext cx="3507325" cy="676592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5458812" y="1116643"/>
            <a:ext cx="1676052" cy="676592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鐮村里活動中心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70514" y="4659227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二樓│</a:t>
            </a:r>
          </a:p>
        </p:txBody>
      </p:sp>
      <p:sp>
        <p:nvSpPr>
          <p:cNvPr id="2" name="圓角矩形 1"/>
          <p:cNvSpPr/>
          <p:nvPr/>
        </p:nvSpPr>
        <p:spPr>
          <a:xfrm>
            <a:off x="5728760" y="1246925"/>
            <a:ext cx="1012346" cy="4392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女寢區</a:t>
            </a:r>
          </a:p>
        </p:txBody>
      </p:sp>
      <p:sp>
        <p:nvSpPr>
          <p:cNvPr id="3" name="圓角矩形 2"/>
          <p:cNvSpPr/>
          <p:nvPr/>
        </p:nvSpPr>
        <p:spPr>
          <a:xfrm>
            <a:off x="3482299" y="3830378"/>
            <a:ext cx="1027785" cy="68503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男寢區</a:t>
            </a:r>
          </a:p>
        </p:txBody>
      </p:sp>
      <p:sp>
        <p:nvSpPr>
          <p:cNvPr id="5" name="圓角矩形 4"/>
          <p:cNvSpPr/>
          <p:nvPr/>
        </p:nvSpPr>
        <p:spPr>
          <a:xfrm>
            <a:off x="4066890" y="1250646"/>
            <a:ext cx="1121974" cy="4159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家庭寢</a:t>
            </a:r>
          </a:p>
        </p:txBody>
      </p:sp>
      <p:grpSp>
        <p:nvGrpSpPr>
          <p:cNvPr id="33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SB420-0029</a:t>
            </a:r>
            <a:endParaRPr lang="zh-TW" altLang="en-US" dirty="0"/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3833584" y="6408011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大門│</a:t>
            </a:r>
          </a:p>
        </p:txBody>
      </p:sp>
      <p:sp>
        <p:nvSpPr>
          <p:cNvPr id="41" name="圓角矩形 40"/>
          <p:cNvSpPr/>
          <p:nvPr/>
        </p:nvSpPr>
        <p:spPr>
          <a:xfrm>
            <a:off x="2227240" y="2224769"/>
            <a:ext cx="2695086" cy="80080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休息區</a:t>
            </a:r>
          </a:p>
        </p:txBody>
      </p:sp>
      <p:sp>
        <p:nvSpPr>
          <p:cNvPr id="44" name="圓角矩形 43"/>
          <p:cNvSpPr/>
          <p:nvPr/>
        </p:nvSpPr>
        <p:spPr>
          <a:xfrm>
            <a:off x="6336344" y="5013035"/>
            <a:ext cx="522334" cy="102029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用餐區</a:t>
            </a:r>
          </a:p>
        </p:txBody>
      </p:sp>
      <p:sp>
        <p:nvSpPr>
          <p:cNvPr id="45" name="圓角矩形 44"/>
          <p:cNvSpPr/>
          <p:nvPr/>
        </p:nvSpPr>
        <p:spPr>
          <a:xfrm>
            <a:off x="3116151" y="4910024"/>
            <a:ext cx="523239" cy="124553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領物資</a:t>
            </a: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70514" y="2261742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三樓│</a:t>
            </a:r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 rot="16200000">
            <a:off x="4948777" y="629904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7" name="AutoShape 24"/>
          <p:cNvSpPr>
            <a:spLocks noChangeArrowheads="1"/>
          </p:cNvSpPr>
          <p:nvPr/>
        </p:nvSpPr>
        <p:spPr bwMode="auto">
          <a:xfrm>
            <a:off x="7197294" y="5926952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5" name="圓角矩形 24"/>
          <p:cNvSpPr/>
          <p:nvPr/>
        </p:nvSpPr>
        <p:spPr>
          <a:xfrm>
            <a:off x="5652120" y="1962676"/>
            <a:ext cx="1299835" cy="5241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弱勢寢區</a:t>
            </a:r>
          </a:p>
        </p:txBody>
      </p:sp>
      <p:sp>
        <p:nvSpPr>
          <p:cNvPr id="27" name="圓角矩形 26"/>
          <p:cNvSpPr/>
          <p:nvPr/>
        </p:nvSpPr>
        <p:spPr>
          <a:xfrm>
            <a:off x="5039501" y="5589239"/>
            <a:ext cx="1044667" cy="4440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tx1"/>
                </a:solidFill>
              </a:rPr>
              <a:t>登記處</a:t>
            </a:r>
          </a:p>
        </p:txBody>
      </p:sp>
      <p:sp>
        <p:nvSpPr>
          <p:cNvPr id="4" name="矩形 3"/>
          <p:cNvSpPr/>
          <p:nvPr/>
        </p:nvSpPr>
        <p:spPr>
          <a:xfrm>
            <a:off x="7765139" y="4910024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0000CC"/>
                </a:solidFill>
              </a:rPr>
              <a:t>(</a:t>
            </a:r>
            <a:r>
              <a:rPr lang="zh-TW" altLang="en-US" dirty="0">
                <a:solidFill>
                  <a:srgbClr val="0000CC"/>
                </a:solidFill>
              </a:rPr>
              <a:t>有電梯</a:t>
            </a:r>
            <a:r>
              <a:rPr lang="en-US" altLang="zh-TW" dirty="0">
                <a:solidFill>
                  <a:srgbClr val="0000CC"/>
                </a:solidFill>
              </a:rPr>
              <a:t>)</a:t>
            </a:r>
            <a:endParaRPr lang="zh-TW" altLang="en-US" dirty="0"/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7150952" y="2631018"/>
            <a:ext cx="596011" cy="85633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57" name="圓角矩形 56"/>
          <p:cNvSpPr/>
          <p:nvPr/>
        </p:nvSpPr>
        <p:spPr>
          <a:xfrm>
            <a:off x="2152607" y="4936083"/>
            <a:ext cx="793603" cy="124553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物資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儲放</a:t>
            </a:r>
          </a:p>
        </p:txBody>
      </p:sp>
      <p:sp>
        <p:nvSpPr>
          <p:cNvPr id="58" name="AutoShape 24"/>
          <p:cNvSpPr>
            <a:spLocks noChangeArrowheads="1"/>
          </p:cNvSpPr>
          <p:nvPr/>
        </p:nvSpPr>
        <p:spPr bwMode="auto">
          <a:xfrm>
            <a:off x="7244326" y="3106857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9" name="AutoShape 24"/>
          <p:cNvSpPr>
            <a:spLocks noChangeArrowheads="1"/>
          </p:cNvSpPr>
          <p:nvPr/>
        </p:nvSpPr>
        <p:spPr bwMode="auto">
          <a:xfrm rot="5400000">
            <a:off x="3819891" y="6288476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0" name="AutoShape 24"/>
          <p:cNvSpPr>
            <a:spLocks noChangeArrowheads="1"/>
          </p:cNvSpPr>
          <p:nvPr/>
        </p:nvSpPr>
        <p:spPr bwMode="auto">
          <a:xfrm rot="5400000">
            <a:off x="3757574" y="5172252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1" name="AutoShape 24"/>
          <p:cNvSpPr>
            <a:spLocks noChangeArrowheads="1"/>
          </p:cNvSpPr>
          <p:nvPr/>
        </p:nvSpPr>
        <p:spPr bwMode="auto">
          <a:xfrm rot="16200000">
            <a:off x="4948777" y="5047505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164808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圓角矩形 50"/>
          <p:cNvSpPr/>
          <p:nvPr/>
        </p:nvSpPr>
        <p:spPr>
          <a:xfrm rot="21313327">
            <a:off x="6269421" y="3654365"/>
            <a:ext cx="742094" cy="1247273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圓角矩形 53"/>
          <p:cNvSpPr/>
          <p:nvPr/>
        </p:nvSpPr>
        <p:spPr>
          <a:xfrm rot="21313327">
            <a:off x="7104293" y="3198251"/>
            <a:ext cx="742094" cy="1632911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Text Box 16"/>
          <p:cNvSpPr txBox="1">
            <a:spLocks noChangeArrowheads="1"/>
          </p:cNvSpPr>
          <p:nvPr/>
        </p:nvSpPr>
        <p:spPr bwMode="auto">
          <a:xfrm rot="21255650">
            <a:off x="6705660" y="2119539"/>
            <a:ext cx="1106167" cy="781244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福利諮詢及醫護區</a:t>
            </a:r>
            <a:endParaRPr lang="zh-TW" altLang="en-US" sz="1600" dirty="0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國立豐原高級中學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6549435" y="5252875"/>
            <a:ext cx="162099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19463" name="AutoShape 13"/>
          <p:cNvSpPr>
            <a:spLocks noChangeArrowheads="1"/>
          </p:cNvSpPr>
          <p:nvPr/>
        </p:nvSpPr>
        <p:spPr bwMode="auto">
          <a:xfrm>
            <a:off x="7540256" y="5636353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 rot="5400000">
            <a:off x="7271954" y="4833854"/>
            <a:ext cx="301152" cy="579291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70" name="AutoShape 21"/>
          <p:cNvSpPr>
            <a:spLocks noChangeArrowheads="1"/>
          </p:cNvSpPr>
          <p:nvPr/>
        </p:nvSpPr>
        <p:spPr bwMode="auto">
          <a:xfrm rot="15301371">
            <a:off x="6113542" y="2418306"/>
            <a:ext cx="728252" cy="386410"/>
          </a:xfrm>
          <a:prstGeom prst="rightArrow">
            <a:avLst>
              <a:gd name="adj1" fmla="val 34127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" name="矩形 6"/>
          <p:cNvSpPr/>
          <p:nvPr/>
        </p:nvSpPr>
        <p:spPr>
          <a:xfrm rot="1216225">
            <a:off x="987361" y="865057"/>
            <a:ext cx="398281" cy="26041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 rot="21387881">
            <a:off x="8013023" y="970347"/>
            <a:ext cx="341156" cy="56404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 rot="5400000">
            <a:off x="4972037" y="2957048"/>
            <a:ext cx="313448" cy="6608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 rot="20321088">
            <a:off x="1166328" y="3170147"/>
            <a:ext cx="316486" cy="34940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5970208" y="6346949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            </a:t>
            </a:r>
          </a:p>
        </p:txBody>
      </p:sp>
      <p:grpSp>
        <p:nvGrpSpPr>
          <p:cNvPr id="35" name="Group 70"/>
          <p:cNvGrpSpPr>
            <a:grpSpLocks/>
          </p:cNvGrpSpPr>
          <p:nvPr/>
        </p:nvGrpSpPr>
        <p:grpSpPr bwMode="auto">
          <a:xfrm>
            <a:off x="262631" y="5615965"/>
            <a:ext cx="933595" cy="855779"/>
            <a:chOff x="136" y="2976"/>
            <a:chExt cx="930" cy="1089"/>
          </a:xfrm>
        </p:grpSpPr>
        <p:sp>
          <p:nvSpPr>
            <p:cNvPr id="36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7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8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9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-86871" y="6505823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SB420-0003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 rot="5619079">
            <a:off x="5016907" y="-2120597"/>
            <a:ext cx="343644" cy="72298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 rot="21313327">
            <a:off x="1531431" y="2925891"/>
            <a:ext cx="956106" cy="2687551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圓角矩形 41"/>
          <p:cNvSpPr/>
          <p:nvPr/>
        </p:nvSpPr>
        <p:spPr>
          <a:xfrm rot="21313327">
            <a:off x="1657253" y="3052661"/>
            <a:ext cx="699612" cy="23889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7" name="AutoShape 21"/>
          <p:cNvSpPr>
            <a:spLocks noChangeArrowheads="1"/>
          </p:cNvSpPr>
          <p:nvPr/>
        </p:nvSpPr>
        <p:spPr bwMode="auto">
          <a:xfrm rot="5400000">
            <a:off x="3380237" y="3813257"/>
            <a:ext cx="793944" cy="331143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0" name="圓角矩形 59"/>
          <p:cNvSpPr/>
          <p:nvPr/>
        </p:nvSpPr>
        <p:spPr>
          <a:xfrm rot="5400000">
            <a:off x="4092940" y="1725918"/>
            <a:ext cx="470629" cy="50367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Text Box 15">
            <a:extLst>
              <a:ext uri="{FF2B5EF4-FFF2-40B4-BE49-F238E27FC236}">
                <a16:creationId xmlns:a16="http://schemas.microsoft.com/office/drawing/2014/main" id="{3FAEABA8-A7FD-49DA-A795-B0FE5B80B77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931382" y="4262728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53" name="Text Box 18">
            <a:extLst>
              <a:ext uri="{FF2B5EF4-FFF2-40B4-BE49-F238E27FC236}">
                <a16:creationId xmlns:a16="http://schemas.microsoft.com/office/drawing/2014/main" id="{67BE6AE5-9420-4F20-9779-0874A3F22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785" y="3224740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62" name="Text Box 19">
            <a:extLst>
              <a:ext uri="{FF2B5EF4-FFF2-40B4-BE49-F238E27FC236}">
                <a16:creationId xmlns:a16="http://schemas.microsoft.com/office/drawing/2014/main" id="{F8BB32F6-C964-4A59-845B-D796F2AFC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785" y="3774019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66" name="圓角矩形 3">
            <a:extLst>
              <a:ext uri="{FF2B5EF4-FFF2-40B4-BE49-F238E27FC236}">
                <a16:creationId xmlns:a16="http://schemas.microsoft.com/office/drawing/2014/main" id="{20097E1C-CF38-4753-AB0B-9055A9008228}"/>
              </a:ext>
            </a:extLst>
          </p:cNvPr>
          <p:cNvSpPr/>
          <p:nvPr/>
        </p:nvSpPr>
        <p:spPr>
          <a:xfrm>
            <a:off x="4840639" y="1667705"/>
            <a:ext cx="1033440" cy="1068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67" name="圓角矩形 2">
            <a:extLst>
              <a:ext uri="{FF2B5EF4-FFF2-40B4-BE49-F238E27FC236}">
                <a16:creationId xmlns:a16="http://schemas.microsoft.com/office/drawing/2014/main" id="{FF52FB35-DB5C-4837-B4C5-2EA4745E3309}"/>
              </a:ext>
            </a:extLst>
          </p:cNvPr>
          <p:cNvSpPr/>
          <p:nvPr/>
        </p:nvSpPr>
        <p:spPr>
          <a:xfrm>
            <a:off x="3738793" y="1646648"/>
            <a:ext cx="1023109" cy="1068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68" name="圓角矩形 5">
            <a:extLst>
              <a:ext uri="{FF2B5EF4-FFF2-40B4-BE49-F238E27FC236}">
                <a16:creationId xmlns:a16="http://schemas.microsoft.com/office/drawing/2014/main" id="{E849FC54-A1FC-4285-8E94-21E5D47677BD}"/>
              </a:ext>
            </a:extLst>
          </p:cNvPr>
          <p:cNvSpPr/>
          <p:nvPr/>
        </p:nvSpPr>
        <p:spPr>
          <a:xfrm>
            <a:off x="1568445" y="1635658"/>
            <a:ext cx="1138924" cy="11403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69" name="圓角矩形 5">
            <a:extLst>
              <a:ext uri="{FF2B5EF4-FFF2-40B4-BE49-F238E27FC236}">
                <a16:creationId xmlns:a16="http://schemas.microsoft.com/office/drawing/2014/main" id="{74FE0DB8-149A-4E92-B4DD-BC2DCC77B661}"/>
              </a:ext>
            </a:extLst>
          </p:cNvPr>
          <p:cNvSpPr/>
          <p:nvPr/>
        </p:nvSpPr>
        <p:spPr>
          <a:xfrm>
            <a:off x="4192131" y="3274685"/>
            <a:ext cx="1138924" cy="13345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70" name="圓角矩形 5">
            <a:extLst>
              <a:ext uri="{FF2B5EF4-FFF2-40B4-BE49-F238E27FC236}">
                <a16:creationId xmlns:a16="http://schemas.microsoft.com/office/drawing/2014/main" id="{BB99A721-0E21-4E64-B310-5D7CFFE5E446}"/>
              </a:ext>
            </a:extLst>
          </p:cNvPr>
          <p:cNvSpPr/>
          <p:nvPr/>
        </p:nvSpPr>
        <p:spPr>
          <a:xfrm>
            <a:off x="2643223" y="3195417"/>
            <a:ext cx="896162" cy="136786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71" name="圓角矩形 5">
            <a:extLst>
              <a:ext uri="{FF2B5EF4-FFF2-40B4-BE49-F238E27FC236}">
                <a16:creationId xmlns:a16="http://schemas.microsoft.com/office/drawing/2014/main" id="{36DD8166-EAB4-4F10-AB98-9C6CBD705792}"/>
              </a:ext>
            </a:extLst>
          </p:cNvPr>
          <p:cNvSpPr/>
          <p:nvPr/>
        </p:nvSpPr>
        <p:spPr>
          <a:xfrm>
            <a:off x="4120656" y="4851540"/>
            <a:ext cx="1138924" cy="11403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endParaRPr lang="en-US" altLang="zh-TW" dirty="0"/>
          </a:p>
        </p:txBody>
      </p:sp>
      <p:sp>
        <p:nvSpPr>
          <p:cNvPr id="72" name="AutoShape 14">
            <a:extLst>
              <a:ext uri="{FF2B5EF4-FFF2-40B4-BE49-F238E27FC236}">
                <a16:creationId xmlns:a16="http://schemas.microsoft.com/office/drawing/2014/main" id="{3CA5D5C6-DF6D-4719-8AE7-5F86BC51FE0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35022" y="2676071"/>
            <a:ext cx="301152" cy="579291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3" name="AutoShape 21">
            <a:extLst>
              <a:ext uri="{FF2B5EF4-FFF2-40B4-BE49-F238E27FC236}">
                <a16:creationId xmlns:a16="http://schemas.microsoft.com/office/drawing/2014/main" id="{B5F9E3BF-1249-41AF-B0E9-2D95EE7506CA}"/>
              </a:ext>
            </a:extLst>
          </p:cNvPr>
          <p:cNvSpPr>
            <a:spLocks noChangeArrowheads="1"/>
          </p:cNvSpPr>
          <p:nvPr/>
        </p:nvSpPr>
        <p:spPr bwMode="auto">
          <a:xfrm rot="3409730">
            <a:off x="5437679" y="5484266"/>
            <a:ext cx="617513" cy="321745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4" name="AutoShape 14">
            <a:extLst>
              <a:ext uri="{FF2B5EF4-FFF2-40B4-BE49-F238E27FC236}">
                <a16:creationId xmlns:a16="http://schemas.microsoft.com/office/drawing/2014/main" id="{2BC23CF5-0103-4E60-8EB1-DD5B4E2C0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0293" y="5615965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3" name="圓角矩形 5">
            <a:extLst>
              <a:ext uri="{FF2B5EF4-FFF2-40B4-BE49-F238E27FC236}">
                <a16:creationId xmlns:a16="http://schemas.microsoft.com/office/drawing/2014/main" id="{B83D3F0A-3EC9-4C30-8063-0E6A8C6C293B}"/>
              </a:ext>
            </a:extLst>
          </p:cNvPr>
          <p:cNvSpPr/>
          <p:nvPr/>
        </p:nvSpPr>
        <p:spPr>
          <a:xfrm>
            <a:off x="1805318" y="3496824"/>
            <a:ext cx="384222" cy="142369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休閒活動區</a:t>
            </a:r>
          </a:p>
        </p:txBody>
      </p:sp>
    </p:spTree>
    <p:extLst>
      <p:ext uri="{BB962C8B-B14F-4D97-AF65-F5344CB8AC3E}">
        <p14:creationId xmlns:p14="http://schemas.microsoft.com/office/powerpoint/2010/main" val="3377051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圓角矩形 50"/>
          <p:cNvSpPr/>
          <p:nvPr/>
        </p:nvSpPr>
        <p:spPr>
          <a:xfrm>
            <a:off x="2710140" y="3096285"/>
            <a:ext cx="1093268" cy="816569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圓角矩形 53"/>
          <p:cNvSpPr/>
          <p:nvPr/>
        </p:nvSpPr>
        <p:spPr>
          <a:xfrm>
            <a:off x="1731764" y="5207473"/>
            <a:ext cx="2597160" cy="32108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Text Box 16"/>
          <p:cNvSpPr txBox="1">
            <a:spLocks noChangeArrowheads="1"/>
          </p:cNvSpPr>
          <p:nvPr/>
        </p:nvSpPr>
        <p:spPr bwMode="auto">
          <a:xfrm rot="21218904">
            <a:off x="4604970" y="1946585"/>
            <a:ext cx="303152" cy="317005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endParaRPr lang="zh-TW" altLang="en-US" sz="1600" dirty="0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臺中市豐原區南陽國小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449376" y="6136491"/>
            <a:ext cx="104212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大門│</a:t>
            </a:r>
          </a:p>
        </p:txBody>
      </p:sp>
      <p:sp>
        <p:nvSpPr>
          <p:cNvPr id="7" name="矩形 6"/>
          <p:cNvSpPr/>
          <p:nvPr/>
        </p:nvSpPr>
        <p:spPr>
          <a:xfrm rot="5400000">
            <a:off x="4788350" y="-2378006"/>
            <a:ext cx="398281" cy="67775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35" name="Group 70"/>
          <p:cNvGrpSpPr>
            <a:grpSpLocks/>
          </p:cNvGrpSpPr>
          <p:nvPr/>
        </p:nvGrpSpPr>
        <p:grpSpPr bwMode="auto">
          <a:xfrm>
            <a:off x="376138" y="5781061"/>
            <a:ext cx="820088" cy="690683"/>
            <a:chOff x="136" y="2976"/>
            <a:chExt cx="930" cy="1089"/>
          </a:xfrm>
        </p:grpSpPr>
        <p:sp>
          <p:nvSpPr>
            <p:cNvPr id="36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7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8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9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-86871" y="6505823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SB420-0030</a:t>
            </a:r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 rot="21187422">
            <a:off x="4707761" y="2094492"/>
            <a:ext cx="1785359" cy="2701845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圓角矩形 41"/>
          <p:cNvSpPr/>
          <p:nvPr/>
        </p:nvSpPr>
        <p:spPr>
          <a:xfrm rot="21152326">
            <a:off x="4891863" y="2267474"/>
            <a:ext cx="1280438" cy="23889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圓角矩形 51"/>
          <p:cNvSpPr/>
          <p:nvPr/>
        </p:nvSpPr>
        <p:spPr>
          <a:xfrm>
            <a:off x="6238604" y="1591906"/>
            <a:ext cx="437603" cy="816569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圓角矩形 52"/>
          <p:cNvSpPr/>
          <p:nvPr/>
        </p:nvSpPr>
        <p:spPr>
          <a:xfrm rot="21248131">
            <a:off x="4084743" y="2750464"/>
            <a:ext cx="336402" cy="243471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1237308" y="814961"/>
            <a:ext cx="389679" cy="49495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 rot="5400000">
            <a:off x="4420375" y="2411720"/>
            <a:ext cx="398281" cy="67644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000202" y="869684"/>
            <a:ext cx="376049" cy="5105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2" name="圓角矩形 61"/>
          <p:cNvSpPr/>
          <p:nvPr/>
        </p:nvSpPr>
        <p:spPr>
          <a:xfrm>
            <a:off x="7247757" y="1581941"/>
            <a:ext cx="752446" cy="384525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圓角矩形 68"/>
          <p:cNvSpPr/>
          <p:nvPr/>
        </p:nvSpPr>
        <p:spPr>
          <a:xfrm>
            <a:off x="1651063" y="1284567"/>
            <a:ext cx="3162531" cy="23191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AutoShape 24"/>
          <p:cNvSpPr>
            <a:spLocks noChangeArrowheads="1"/>
          </p:cNvSpPr>
          <p:nvPr/>
        </p:nvSpPr>
        <p:spPr bwMode="auto">
          <a:xfrm rot="5400000">
            <a:off x="1529165" y="5476146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3" name="AutoShape 24"/>
          <p:cNvSpPr>
            <a:spLocks noChangeArrowheads="1"/>
          </p:cNvSpPr>
          <p:nvPr/>
        </p:nvSpPr>
        <p:spPr bwMode="auto">
          <a:xfrm rot="16200000">
            <a:off x="1864073" y="5457112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3" name="圓角矩形 42"/>
          <p:cNvSpPr/>
          <p:nvPr/>
        </p:nvSpPr>
        <p:spPr>
          <a:xfrm>
            <a:off x="4876139" y="1291955"/>
            <a:ext cx="3162531" cy="23191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圓角矩形 43"/>
          <p:cNvSpPr/>
          <p:nvPr/>
        </p:nvSpPr>
        <p:spPr>
          <a:xfrm>
            <a:off x="4382164" y="5207473"/>
            <a:ext cx="2597160" cy="32108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圓角矩形 44"/>
          <p:cNvSpPr/>
          <p:nvPr/>
        </p:nvSpPr>
        <p:spPr>
          <a:xfrm>
            <a:off x="2362802" y="4069893"/>
            <a:ext cx="1480286" cy="957954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 rot="21218904">
            <a:off x="6312494" y="1780643"/>
            <a:ext cx="303152" cy="3170055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endParaRPr lang="zh-TW" altLang="en-US" sz="1600" dirty="0"/>
          </a:p>
        </p:txBody>
      </p: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2018858" y="3692651"/>
            <a:ext cx="1943103" cy="572861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登記報到區</a:t>
            </a:r>
          </a:p>
        </p:txBody>
      </p:sp>
      <p:sp>
        <p:nvSpPr>
          <p:cNvPr id="5" name="圓角矩形 4"/>
          <p:cNvSpPr/>
          <p:nvPr/>
        </p:nvSpPr>
        <p:spPr>
          <a:xfrm>
            <a:off x="4782275" y="2640776"/>
            <a:ext cx="2089434" cy="5626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運動休閒區</a:t>
            </a:r>
          </a:p>
        </p:txBody>
      </p:sp>
      <p:sp>
        <p:nvSpPr>
          <p:cNvPr id="47" name="圓角矩形 46"/>
          <p:cNvSpPr/>
          <p:nvPr/>
        </p:nvSpPr>
        <p:spPr>
          <a:xfrm>
            <a:off x="1748879" y="1673521"/>
            <a:ext cx="1093268" cy="13565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圓角矩形 48"/>
          <p:cNvSpPr/>
          <p:nvPr/>
        </p:nvSpPr>
        <p:spPr>
          <a:xfrm>
            <a:off x="2951471" y="1696108"/>
            <a:ext cx="1093268" cy="879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469" name="Text Box 19"/>
          <p:cNvSpPr txBox="1">
            <a:spLocks noChangeArrowheads="1"/>
          </p:cNvSpPr>
          <p:nvPr/>
        </p:nvSpPr>
        <p:spPr bwMode="auto">
          <a:xfrm>
            <a:off x="1651063" y="1924191"/>
            <a:ext cx="1288307" cy="488709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物資存放區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3155770" y="2101503"/>
            <a:ext cx="1013663" cy="4271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住宿區</a:t>
            </a:r>
            <a:endParaRPr lang="en-US" altLang="zh-TW" dirty="0"/>
          </a:p>
        </p:txBody>
      </p:sp>
      <p:sp>
        <p:nvSpPr>
          <p:cNvPr id="74" name="AutoShape 24"/>
          <p:cNvSpPr>
            <a:spLocks noChangeArrowheads="1"/>
          </p:cNvSpPr>
          <p:nvPr/>
        </p:nvSpPr>
        <p:spPr bwMode="auto">
          <a:xfrm rot="18508064">
            <a:off x="2151160" y="344922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2" name="AutoShape 24"/>
          <p:cNvSpPr>
            <a:spLocks noChangeArrowheads="1"/>
          </p:cNvSpPr>
          <p:nvPr/>
        </p:nvSpPr>
        <p:spPr bwMode="auto">
          <a:xfrm rot="7265256">
            <a:off x="1797783" y="3231245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0" name="AutoShape 24"/>
          <p:cNvSpPr>
            <a:spLocks noChangeArrowheads="1"/>
          </p:cNvSpPr>
          <p:nvPr/>
        </p:nvSpPr>
        <p:spPr bwMode="auto">
          <a:xfrm rot="10800000">
            <a:off x="3272110" y="1737776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0" name="AutoShape 24"/>
          <p:cNvSpPr>
            <a:spLocks noChangeArrowheads="1"/>
          </p:cNvSpPr>
          <p:nvPr/>
        </p:nvSpPr>
        <p:spPr bwMode="auto">
          <a:xfrm rot="20193353">
            <a:off x="3689419" y="2727517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5" name="AutoShape 24"/>
          <p:cNvSpPr>
            <a:spLocks noChangeArrowheads="1"/>
          </p:cNvSpPr>
          <p:nvPr/>
        </p:nvSpPr>
        <p:spPr bwMode="auto">
          <a:xfrm rot="2197692">
            <a:off x="5030411" y="3920203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6" name="AutoShape 24"/>
          <p:cNvSpPr>
            <a:spLocks noChangeArrowheads="1"/>
          </p:cNvSpPr>
          <p:nvPr/>
        </p:nvSpPr>
        <p:spPr bwMode="auto">
          <a:xfrm rot="18065658">
            <a:off x="5908376" y="3682383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7" name="AutoShape 24"/>
          <p:cNvSpPr>
            <a:spLocks noChangeArrowheads="1"/>
          </p:cNvSpPr>
          <p:nvPr/>
        </p:nvSpPr>
        <p:spPr bwMode="auto">
          <a:xfrm rot="12206563">
            <a:off x="5265427" y="2155136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8" name="圓角矩形 57"/>
          <p:cNvSpPr/>
          <p:nvPr/>
        </p:nvSpPr>
        <p:spPr>
          <a:xfrm>
            <a:off x="1754722" y="2518707"/>
            <a:ext cx="1013663" cy="42053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用餐區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12542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臺中市立豐東國民中學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2628660" y="880965"/>
            <a:ext cx="4247595" cy="5835315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5970208" y="6346949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            </a:t>
            </a:r>
          </a:p>
        </p:txBody>
      </p:sp>
      <p:grpSp>
        <p:nvGrpSpPr>
          <p:cNvPr id="32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SB420-0031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3233532" y="1972786"/>
            <a:ext cx="208823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3058607" y="5214353"/>
            <a:ext cx="596092" cy="865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3058607" y="3164909"/>
            <a:ext cx="1604958" cy="64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5971734" y="1724540"/>
            <a:ext cx="864096" cy="1207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4800342" y="3357074"/>
            <a:ext cx="1111743" cy="1186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 flipV="1">
            <a:off x="3915252" y="1414099"/>
            <a:ext cx="688095" cy="211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 flipV="1">
            <a:off x="4347892" y="6163864"/>
            <a:ext cx="870416" cy="462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 flipV="1">
            <a:off x="4140058" y="5561439"/>
            <a:ext cx="1296037" cy="529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矩形 47"/>
          <p:cNvSpPr/>
          <p:nvPr/>
        </p:nvSpPr>
        <p:spPr>
          <a:xfrm>
            <a:off x="3717973" y="4633594"/>
            <a:ext cx="2062220" cy="514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5087162" y="2935625"/>
            <a:ext cx="1538994" cy="3997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登記報到區</a:t>
            </a:r>
          </a:p>
        </p:txBody>
      </p:sp>
      <p:sp>
        <p:nvSpPr>
          <p:cNvPr id="49" name="圓角矩形 48"/>
          <p:cNvSpPr/>
          <p:nvPr/>
        </p:nvSpPr>
        <p:spPr>
          <a:xfrm>
            <a:off x="3553119" y="2015050"/>
            <a:ext cx="1799537" cy="3997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運動及休閒區</a:t>
            </a:r>
          </a:p>
        </p:txBody>
      </p:sp>
      <p:sp>
        <p:nvSpPr>
          <p:cNvPr id="50" name="圓角矩形 49"/>
          <p:cNvSpPr/>
          <p:nvPr/>
        </p:nvSpPr>
        <p:spPr>
          <a:xfrm>
            <a:off x="4761015" y="2464869"/>
            <a:ext cx="1799537" cy="3997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物資存放區</a:t>
            </a:r>
          </a:p>
        </p:txBody>
      </p:sp>
      <p:sp>
        <p:nvSpPr>
          <p:cNvPr id="51" name="圓角矩形 50"/>
          <p:cNvSpPr/>
          <p:nvPr/>
        </p:nvSpPr>
        <p:spPr>
          <a:xfrm>
            <a:off x="2908212" y="3235516"/>
            <a:ext cx="1799537" cy="3997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住宿區</a:t>
            </a:r>
          </a:p>
        </p:txBody>
      </p:sp>
      <p:sp>
        <p:nvSpPr>
          <p:cNvPr id="52" name="圓角矩形 51"/>
          <p:cNvSpPr/>
          <p:nvPr/>
        </p:nvSpPr>
        <p:spPr>
          <a:xfrm>
            <a:off x="4662117" y="3431888"/>
            <a:ext cx="1799537" cy="3997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40" name="矩形 39"/>
          <p:cNvSpPr/>
          <p:nvPr/>
        </p:nvSpPr>
        <p:spPr>
          <a:xfrm flipV="1">
            <a:off x="4347892" y="1115851"/>
            <a:ext cx="688095" cy="211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 flipV="1">
            <a:off x="5244827" y="1110559"/>
            <a:ext cx="688095" cy="211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5856659" y="5184139"/>
            <a:ext cx="596092" cy="865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Text Box 12"/>
          <p:cNvSpPr txBox="1">
            <a:spLocks noChangeArrowheads="1"/>
          </p:cNvSpPr>
          <p:nvPr/>
        </p:nvSpPr>
        <p:spPr bwMode="auto">
          <a:xfrm>
            <a:off x="6891814" y="3277242"/>
            <a:ext cx="104212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校門│</a:t>
            </a:r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 rot="10800000">
            <a:off x="6934664" y="272158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3" name="AutoShape 24"/>
          <p:cNvSpPr>
            <a:spLocks noChangeArrowheads="1"/>
          </p:cNvSpPr>
          <p:nvPr/>
        </p:nvSpPr>
        <p:spPr bwMode="auto">
          <a:xfrm rot="10800000">
            <a:off x="5966982" y="2781988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4" name="AutoShape 24"/>
          <p:cNvSpPr>
            <a:spLocks noChangeArrowheads="1"/>
          </p:cNvSpPr>
          <p:nvPr/>
        </p:nvSpPr>
        <p:spPr bwMode="auto">
          <a:xfrm rot="10800000">
            <a:off x="4613128" y="1512891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5" name="AutoShape 24"/>
          <p:cNvSpPr>
            <a:spLocks noChangeArrowheads="1"/>
          </p:cNvSpPr>
          <p:nvPr/>
        </p:nvSpPr>
        <p:spPr bwMode="auto">
          <a:xfrm rot="7351599">
            <a:off x="2945402" y="1909816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6" name="AutoShape 24"/>
          <p:cNvSpPr>
            <a:spLocks noChangeArrowheads="1"/>
          </p:cNvSpPr>
          <p:nvPr/>
        </p:nvSpPr>
        <p:spPr bwMode="auto">
          <a:xfrm rot="14930355">
            <a:off x="5571443" y="1943413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7" name="AutoShape 24"/>
          <p:cNvSpPr>
            <a:spLocks noChangeArrowheads="1"/>
          </p:cNvSpPr>
          <p:nvPr/>
        </p:nvSpPr>
        <p:spPr bwMode="auto">
          <a:xfrm>
            <a:off x="6982649" y="3015219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9" name="AutoShape 24"/>
          <p:cNvSpPr>
            <a:spLocks noChangeArrowheads="1"/>
          </p:cNvSpPr>
          <p:nvPr/>
        </p:nvSpPr>
        <p:spPr bwMode="auto">
          <a:xfrm rot="1782753">
            <a:off x="2961011" y="3884255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0" name="AutoShape 24"/>
          <p:cNvSpPr>
            <a:spLocks noChangeArrowheads="1"/>
          </p:cNvSpPr>
          <p:nvPr/>
        </p:nvSpPr>
        <p:spPr bwMode="auto">
          <a:xfrm rot="1782753">
            <a:off x="4161192" y="433519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1" name="AutoShape 24"/>
          <p:cNvSpPr>
            <a:spLocks noChangeArrowheads="1"/>
          </p:cNvSpPr>
          <p:nvPr/>
        </p:nvSpPr>
        <p:spPr bwMode="auto">
          <a:xfrm rot="18682275">
            <a:off x="5691922" y="409455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4615750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882683" y="5582020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│BF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4854796" y="1620788"/>
            <a:ext cx="3643812" cy="3791819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中陽里活動中心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77067" y="1633400"/>
            <a:ext cx="3725858" cy="3791819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6379409" y="1982083"/>
            <a:ext cx="812080" cy="143440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登</a:t>
            </a:r>
            <a:endParaRPr lang="en-US" altLang="zh-TW" sz="18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記</a:t>
            </a:r>
            <a:endParaRPr lang="en-US" altLang="zh-TW" sz="18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處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2850954" y="3506226"/>
            <a:ext cx="399668" cy="1380663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物</a:t>
            </a:r>
            <a:endParaRPr lang="en-US" altLang="zh-TW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資</a:t>
            </a:r>
            <a:endParaRPr lang="en-US" altLang="zh-TW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區</a:t>
            </a:r>
            <a:endParaRPr lang="zh-TW" altLang="en-US" sz="1600" dirty="0"/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3060848" y="1781067"/>
            <a:ext cx="1005066" cy="147376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男</a:t>
            </a:r>
            <a:endParaRPr lang="en-US" altLang="zh-TW" sz="18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寢</a:t>
            </a:r>
            <a:endParaRPr lang="en-US" altLang="zh-TW" sz="18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區</a:t>
            </a:r>
          </a:p>
        </p:txBody>
      </p:sp>
      <p:sp>
        <p:nvSpPr>
          <p:cNvPr id="2" name="圓角矩形 1"/>
          <p:cNvSpPr/>
          <p:nvPr/>
        </p:nvSpPr>
        <p:spPr>
          <a:xfrm>
            <a:off x="5022694" y="1751467"/>
            <a:ext cx="650310" cy="210958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用餐區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7730426" y="3290088"/>
            <a:ext cx="659682" cy="143364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庭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寢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區</a:t>
            </a:r>
          </a:p>
        </p:txBody>
      </p:sp>
      <p:sp>
        <p:nvSpPr>
          <p:cNvPr id="25" name="圓角矩形 24"/>
          <p:cNvSpPr/>
          <p:nvPr/>
        </p:nvSpPr>
        <p:spPr>
          <a:xfrm>
            <a:off x="7250768" y="1672650"/>
            <a:ext cx="585184" cy="13758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W.C.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30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1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2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3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4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5" name="文字方塊 34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SB420-0032</a:t>
            </a:r>
            <a:endParaRPr lang="zh-TW" altLang="en-US" dirty="0"/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5776589" y="4464844"/>
            <a:ext cx="1714191" cy="844091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400" dirty="0"/>
              <a:t>女寢區</a:t>
            </a:r>
          </a:p>
        </p:txBody>
      </p:sp>
      <p:sp>
        <p:nvSpPr>
          <p:cNvPr id="27" name="圓角矩形 26"/>
          <p:cNvSpPr/>
          <p:nvPr/>
        </p:nvSpPr>
        <p:spPr>
          <a:xfrm>
            <a:off x="7865679" y="1672650"/>
            <a:ext cx="585184" cy="13758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W.C.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815156" y="5588963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(</a:t>
            </a:r>
            <a:r>
              <a:rPr lang="zh-TW" altLang="en-US" sz="1800" dirty="0">
                <a:solidFill>
                  <a:srgbClr val="0000CC"/>
                </a:solidFill>
              </a:rPr>
              <a:t>有電梯</a:t>
            </a:r>
            <a:r>
              <a:rPr lang="en-US" altLang="zh-TW" sz="1800" dirty="0">
                <a:solidFill>
                  <a:srgbClr val="0000CC"/>
                </a:solidFill>
              </a:rPr>
              <a:t>)</a:t>
            </a:r>
            <a:endParaRPr lang="zh-TW" altLang="en-US" sz="1800" dirty="0">
              <a:solidFill>
                <a:srgbClr val="0000CC"/>
              </a:solidFill>
            </a:endParaRP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5776589" y="5564127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│2F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  <a:r>
              <a:rPr lang="en-US" altLang="zh-TW" sz="1800" dirty="0">
                <a:solidFill>
                  <a:srgbClr val="0000CC"/>
                </a:solidFill>
              </a:rPr>
              <a:t>(B</a:t>
            </a:r>
            <a:r>
              <a:rPr lang="zh-TW" altLang="en-US" sz="1800" dirty="0">
                <a:solidFill>
                  <a:srgbClr val="0000CC"/>
                </a:solidFill>
              </a:rPr>
              <a:t>棟</a:t>
            </a:r>
            <a:r>
              <a:rPr lang="en-US" altLang="zh-TW" sz="1800" dirty="0">
                <a:solidFill>
                  <a:srgbClr val="0000CC"/>
                </a:solidFill>
              </a:rPr>
              <a:t>)</a:t>
            </a:r>
            <a:endParaRPr lang="zh-TW" altLang="en-US" sz="1800" dirty="0">
              <a:solidFill>
                <a:srgbClr val="0000CC"/>
              </a:solidFill>
            </a:endParaRPr>
          </a:p>
        </p:txBody>
      </p:sp>
      <p:sp>
        <p:nvSpPr>
          <p:cNvPr id="24" name="圓角矩形 23"/>
          <p:cNvSpPr/>
          <p:nvPr/>
        </p:nvSpPr>
        <p:spPr>
          <a:xfrm>
            <a:off x="1367575" y="2582772"/>
            <a:ext cx="620937" cy="13441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弱勢寢區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3444930" y="3469460"/>
            <a:ext cx="906138" cy="13644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弱勢寢區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04131" y="5572886"/>
            <a:ext cx="681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dirty="0">
                <a:solidFill>
                  <a:srgbClr val="0000CC"/>
                </a:solidFill>
              </a:rPr>
              <a:t>(B</a:t>
            </a:r>
            <a:r>
              <a:rPr lang="zh-TW" altLang="en-US" dirty="0">
                <a:solidFill>
                  <a:srgbClr val="0000CC"/>
                </a:solidFill>
              </a:rPr>
              <a:t>棟</a:t>
            </a:r>
            <a:r>
              <a:rPr lang="en-US" altLang="zh-TW" dirty="0">
                <a:solidFill>
                  <a:srgbClr val="0000CC"/>
                </a:solidFill>
              </a:rPr>
              <a:t>)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7" name="AutoShape 24"/>
          <p:cNvSpPr>
            <a:spLocks noChangeArrowheads="1"/>
          </p:cNvSpPr>
          <p:nvPr/>
        </p:nvSpPr>
        <p:spPr bwMode="auto">
          <a:xfrm rot="5400000">
            <a:off x="2120771" y="4817990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8" name="AutoShape 24"/>
          <p:cNvSpPr>
            <a:spLocks noChangeArrowheads="1"/>
          </p:cNvSpPr>
          <p:nvPr/>
        </p:nvSpPr>
        <p:spPr bwMode="auto">
          <a:xfrm rot="5400000">
            <a:off x="2023404" y="3319770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9" name="AutoShape 24"/>
          <p:cNvSpPr>
            <a:spLocks noChangeArrowheads="1"/>
          </p:cNvSpPr>
          <p:nvPr/>
        </p:nvSpPr>
        <p:spPr bwMode="auto">
          <a:xfrm rot="5400000">
            <a:off x="1999617" y="227274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0" name="AutoShape 24"/>
          <p:cNvSpPr>
            <a:spLocks noChangeArrowheads="1"/>
          </p:cNvSpPr>
          <p:nvPr/>
        </p:nvSpPr>
        <p:spPr bwMode="auto">
          <a:xfrm rot="10800000">
            <a:off x="3221687" y="1669809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1" name="AutoShape 24"/>
          <p:cNvSpPr>
            <a:spLocks noChangeArrowheads="1"/>
          </p:cNvSpPr>
          <p:nvPr/>
        </p:nvSpPr>
        <p:spPr bwMode="auto">
          <a:xfrm rot="10800000">
            <a:off x="4982054" y="3991727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2" name="AutoShape 24"/>
          <p:cNvSpPr>
            <a:spLocks noChangeArrowheads="1"/>
          </p:cNvSpPr>
          <p:nvPr/>
        </p:nvSpPr>
        <p:spPr bwMode="auto">
          <a:xfrm rot="10800000">
            <a:off x="5903095" y="4303189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9" name="AutoShape 24"/>
          <p:cNvSpPr>
            <a:spLocks noChangeArrowheads="1"/>
          </p:cNvSpPr>
          <p:nvPr/>
        </p:nvSpPr>
        <p:spPr bwMode="auto">
          <a:xfrm rot="5400000">
            <a:off x="6271161" y="3568308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0" name="AutoShape 24"/>
          <p:cNvSpPr>
            <a:spLocks noChangeArrowheads="1"/>
          </p:cNvSpPr>
          <p:nvPr/>
        </p:nvSpPr>
        <p:spPr bwMode="auto">
          <a:xfrm rot="5400000">
            <a:off x="5943648" y="1493509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1732514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臺中市豐原區瑞穗國民小學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259632" y="1119197"/>
            <a:ext cx="6939577" cy="477841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grpSp>
        <p:nvGrpSpPr>
          <p:cNvPr id="32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SB420-0033</a:t>
            </a:r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869752" y="1372220"/>
            <a:ext cx="5391857" cy="657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圓角矩形 39"/>
          <p:cNvSpPr/>
          <p:nvPr/>
        </p:nvSpPr>
        <p:spPr>
          <a:xfrm rot="5400000">
            <a:off x="4084490" y="1736019"/>
            <a:ext cx="1421324" cy="3046485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圓角矩形 40"/>
          <p:cNvSpPr/>
          <p:nvPr/>
        </p:nvSpPr>
        <p:spPr>
          <a:xfrm rot="5400000">
            <a:off x="4362516" y="2090565"/>
            <a:ext cx="865272" cy="23889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7261609" y="1715863"/>
            <a:ext cx="530152" cy="28513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1400716" y="3291546"/>
            <a:ext cx="1892576" cy="22092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 rot="19502135">
            <a:off x="6149380" y="4068464"/>
            <a:ext cx="976556" cy="8651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3293292" y="5100993"/>
            <a:ext cx="3194092" cy="6169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1520163" y="1952057"/>
            <a:ext cx="652479" cy="13329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圓角矩形 49"/>
          <p:cNvSpPr/>
          <p:nvPr/>
        </p:nvSpPr>
        <p:spPr>
          <a:xfrm>
            <a:off x="1812920" y="4567202"/>
            <a:ext cx="1799537" cy="3997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物資存放</a:t>
            </a:r>
          </a:p>
        </p:txBody>
      </p:sp>
      <p:sp>
        <p:nvSpPr>
          <p:cNvPr id="51" name="圓角矩形 50"/>
          <p:cNvSpPr/>
          <p:nvPr/>
        </p:nvSpPr>
        <p:spPr>
          <a:xfrm>
            <a:off x="1493755" y="4007205"/>
            <a:ext cx="1799537" cy="3997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住宿區</a:t>
            </a:r>
          </a:p>
        </p:txBody>
      </p:sp>
      <p:sp>
        <p:nvSpPr>
          <p:cNvPr id="52" name="圓角矩形 51"/>
          <p:cNvSpPr/>
          <p:nvPr/>
        </p:nvSpPr>
        <p:spPr>
          <a:xfrm>
            <a:off x="1452781" y="3455051"/>
            <a:ext cx="1799537" cy="3997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49" name="圓角矩形 48"/>
          <p:cNvSpPr/>
          <p:nvPr/>
        </p:nvSpPr>
        <p:spPr>
          <a:xfrm>
            <a:off x="3220024" y="2366292"/>
            <a:ext cx="1799537" cy="3997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運動及休閒區</a:t>
            </a:r>
          </a:p>
        </p:txBody>
      </p:sp>
      <p:sp>
        <p:nvSpPr>
          <p:cNvPr id="57" name="AutoShape 24"/>
          <p:cNvSpPr>
            <a:spLocks noChangeArrowheads="1"/>
          </p:cNvSpPr>
          <p:nvPr/>
        </p:nvSpPr>
        <p:spPr bwMode="auto">
          <a:xfrm rot="16200000">
            <a:off x="4635939" y="4183505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5" name="AutoShape 24"/>
          <p:cNvSpPr>
            <a:spLocks noChangeArrowheads="1"/>
          </p:cNvSpPr>
          <p:nvPr/>
        </p:nvSpPr>
        <p:spPr bwMode="auto">
          <a:xfrm>
            <a:off x="2178372" y="2787372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6" name="AutoShape 24"/>
          <p:cNvSpPr>
            <a:spLocks noChangeArrowheads="1"/>
          </p:cNvSpPr>
          <p:nvPr/>
        </p:nvSpPr>
        <p:spPr bwMode="auto">
          <a:xfrm rot="19567960">
            <a:off x="3313937" y="3804530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7" name="AutoShape 24"/>
          <p:cNvSpPr>
            <a:spLocks noChangeArrowheads="1"/>
          </p:cNvSpPr>
          <p:nvPr/>
        </p:nvSpPr>
        <p:spPr bwMode="auto">
          <a:xfrm rot="5400000">
            <a:off x="4369144" y="1892163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8" name="AutoShape 24"/>
          <p:cNvSpPr>
            <a:spLocks noChangeArrowheads="1"/>
          </p:cNvSpPr>
          <p:nvPr/>
        </p:nvSpPr>
        <p:spPr bwMode="auto">
          <a:xfrm rot="5400000">
            <a:off x="5075310" y="1905464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1" name="AutoShape 24"/>
          <p:cNvSpPr>
            <a:spLocks noChangeArrowheads="1"/>
          </p:cNvSpPr>
          <p:nvPr/>
        </p:nvSpPr>
        <p:spPr bwMode="auto">
          <a:xfrm rot="10800000">
            <a:off x="6538796" y="3141015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2" name="AutoShape 24"/>
          <p:cNvSpPr>
            <a:spLocks noChangeArrowheads="1"/>
          </p:cNvSpPr>
          <p:nvPr/>
        </p:nvSpPr>
        <p:spPr bwMode="auto">
          <a:xfrm rot="16200000">
            <a:off x="4010473" y="4183505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" name="圓角矩形 5"/>
          <p:cNvSpPr/>
          <p:nvPr/>
        </p:nvSpPr>
        <p:spPr>
          <a:xfrm>
            <a:off x="5412089" y="3964521"/>
            <a:ext cx="1538994" cy="3997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登記報到區</a:t>
            </a:r>
          </a:p>
        </p:txBody>
      </p:sp>
      <p:sp>
        <p:nvSpPr>
          <p:cNvPr id="43" name="矩形 42"/>
          <p:cNvSpPr/>
          <p:nvPr/>
        </p:nvSpPr>
        <p:spPr>
          <a:xfrm rot="19502135">
            <a:off x="6432863" y="5027478"/>
            <a:ext cx="1548768" cy="3405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1604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3203848" y="1335593"/>
            <a:ext cx="4426020" cy="2268777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西安里活動中心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3208551" y="3990446"/>
            <a:ext cx="4426020" cy="2073005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grpSp>
        <p:nvGrpSpPr>
          <p:cNvPr id="19460" name="Group 70"/>
          <p:cNvGrpSpPr>
            <a:grpSpLocks/>
          </p:cNvGrpSpPr>
          <p:nvPr/>
        </p:nvGrpSpPr>
        <p:grpSpPr bwMode="auto">
          <a:xfrm>
            <a:off x="611188" y="4941888"/>
            <a:ext cx="1368425" cy="1439862"/>
            <a:chOff x="158" y="2976"/>
            <a:chExt cx="908" cy="1089"/>
          </a:xfrm>
        </p:grpSpPr>
        <p:sp>
          <p:nvSpPr>
            <p:cNvPr id="19473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80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19474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5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6" name="Text Box 69"/>
            <p:cNvSpPr txBox="1">
              <a:spLocks noChangeArrowheads="1"/>
            </p:cNvSpPr>
            <p:nvPr/>
          </p:nvSpPr>
          <p:spPr bwMode="auto">
            <a:xfrm>
              <a:off x="204" y="3782"/>
              <a:ext cx="83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40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6136399" y="4180415"/>
            <a:ext cx="1029916" cy="571505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登記區</a:t>
            </a:r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6061804" y="4848126"/>
            <a:ext cx="1179106" cy="593022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領物資</a:t>
            </a:r>
          </a:p>
        </p:txBody>
      </p:sp>
      <p:sp>
        <p:nvSpPr>
          <p:cNvPr id="19469" name="Text Box 19"/>
          <p:cNvSpPr txBox="1">
            <a:spLocks noChangeArrowheads="1"/>
          </p:cNvSpPr>
          <p:nvPr/>
        </p:nvSpPr>
        <p:spPr bwMode="auto">
          <a:xfrm>
            <a:off x="4709566" y="4536440"/>
            <a:ext cx="1008778" cy="545042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用餐區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366822" y="6444044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SB420-0034</a:t>
            </a:r>
            <a:endParaRPr lang="zh-TW" altLang="en-US" dirty="0"/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4465068" y="6159622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門口│</a:t>
            </a: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3220555" y="3992866"/>
            <a:ext cx="703372" cy="20539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男</a:t>
            </a:r>
            <a:endParaRPr lang="en-US" altLang="zh-TW" sz="16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寢</a:t>
            </a:r>
            <a:endParaRPr lang="en-US" altLang="zh-TW" sz="16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區</a:t>
            </a:r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4221899" y="2046874"/>
            <a:ext cx="1066871" cy="6506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zh-TW" altLang="en-US" sz="1200" dirty="0"/>
              <a:t>家庭寢區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4040981" y="4808961"/>
            <a:ext cx="458407" cy="11795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200" dirty="0"/>
              <a:t>弱勢寢區</a:t>
            </a:r>
          </a:p>
        </p:txBody>
      </p:sp>
      <p:sp>
        <p:nvSpPr>
          <p:cNvPr id="19461" name="Rectangle 28"/>
          <p:cNvSpPr>
            <a:spLocks noChangeArrowheads="1"/>
          </p:cNvSpPr>
          <p:nvPr/>
        </p:nvSpPr>
        <p:spPr bwMode="auto">
          <a:xfrm>
            <a:off x="3203848" y="1326150"/>
            <a:ext cx="720079" cy="2266168"/>
          </a:xfrm>
          <a:prstGeom prst="rect">
            <a:avLst/>
          </a:prstGeom>
          <a:solidFill>
            <a:schemeClr val="accent2">
              <a:lumMod val="40000"/>
              <a:lumOff val="60000"/>
              <a:alpha val="67842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Calibri" pitchFamily="34" charset="0"/>
              </a:rPr>
              <a:t>女</a:t>
            </a:r>
            <a:endParaRPr kumimoji="0" lang="en-US" altLang="zh-TW" sz="1800" dirty="0"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Calibri" pitchFamily="34" charset="0"/>
              </a:rPr>
              <a:t>寢</a:t>
            </a:r>
            <a:endParaRPr kumimoji="0" lang="en-US" altLang="zh-TW" sz="1800" dirty="0"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Calibri" pitchFamily="34" charset="0"/>
              </a:rPr>
              <a:t>區</a:t>
            </a:r>
          </a:p>
        </p:txBody>
      </p:sp>
      <p:sp>
        <p:nvSpPr>
          <p:cNvPr id="8" name="矩形 7"/>
          <p:cNvSpPr/>
          <p:nvPr/>
        </p:nvSpPr>
        <p:spPr>
          <a:xfrm>
            <a:off x="2316198" y="268692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/>
              <a:t>BF</a:t>
            </a:r>
            <a:endParaRPr lang="zh-TW" altLang="en-US" sz="2400" dirty="0"/>
          </a:p>
        </p:txBody>
      </p:sp>
      <p:sp>
        <p:nvSpPr>
          <p:cNvPr id="50" name="矩形 49"/>
          <p:cNvSpPr/>
          <p:nvPr/>
        </p:nvSpPr>
        <p:spPr>
          <a:xfrm>
            <a:off x="7885270" y="2097346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/>
              <a:t>2F</a:t>
            </a:r>
            <a:endParaRPr lang="zh-TW" altLang="en-US" sz="2400" dirty="0"/>
          </a:p>
        </p:txBody>
      </p:sp>
      <p:sp>
        <p:nvSpPr>
          <p:cNvPr id="51" name="矩形 50"/>
          <p:cNvSpPr/>
          <p:nvPr/>
        </p:nvSpPr>
        <p:spPr>
          <a:xfrm>
            <a:off x="7879910" y="4315972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/>
              <a:t>1F</a:t>
            </a:r>
            <a:endParaRPr lang="zh-TW" altLang="en-US" sz="2400" dirty="0"/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5581041" y="1949306"/>
            <a:ext cx="2009426" cy="10198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200000"/>
              </a:lnSpc>
              <a:spcBef>
                <a:spcPct val="50000"/>
              </a:spcBef>
              <a:buFontTx/>
              <a:buNone/>
            </a:pPr>
            <a:r>
              <a:rPr lang="zh-TW" altLang="en-US" sz="1600" dirty="0"/>
              <a:t>休息活動區</a:t>
            </a: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873219" y="2588853"/>
            <a:ext cx="1448356" cy="1408507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6061804" y="5470429"/>
            <a:ext cx="1179106" cy="5930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諮詢服務</a:t>
            </a:r>
          </a:p>
        </p:txBody>
      </p:sp>
      <p:sp>
        <p:nvSpPr>
          <p:cNvPr id="2" name="矩形 1"/>
          <p:cNvSpPr/>
          <p:nvPr/>
        </p:nvSpPr>
        <p:spPr>
          <a:xfrm>
            <a:off x="7815887" y="4722624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dirty="0">
                <a:solidFill>
                  <a:srgbClr val="0000CC"/>
                </a:solidFill>
              </a:rPr>
              <a:t>(</a:t>
            </a:r>
            <a:r>
              <a:rPr lang="zh-TW" altLang="en-US" dirty="0">
                <a:solidFill>
                  <a:srgbClr val="0000CC"/>
                </a:solidFill>
              </a:rPr>
              <a:t>有電梯</a:t>
            </a:r>
            <a:r>
              <a:rPr lang="en-US" altLang="zh-TW" dirty="0">
                <a:solidFill>
                  <a:srgbClr val="0000CC"/>
                </a:solidFill>
              </a:rPr>
              <a:t>)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1011671" y="2925564"/>
            <a:ext cx="1077108" cy="656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zh-TW" altLang="en-US" sz="1200" dirty="0"/>
              <a:t>儲備 物資區</a:t>
            </a:r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 rot="10800000">
            <a:off x="4515685" y="5911988"/>
            <a:ext cx="349780" cy="614345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5" name="AutoShape 14"/>
          <p:cNvSpPr>
            <a:spLocks noChangeArrowheads="1"/>
          </p:cNvSpPr>
          <p:nvPr/>
        </p:nvSpPr>
        <p:spPr bwMode="auto">
          <a:xfrm rot="12709481">
            <a:off x="5003675" y="5242025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4" name="AutoShape 14"/>
          <p:cNvSpPr>
            <a:spLocks noChangeArrowheads="1"/>
          </p:cNvSpPr>
          <p:nvPr/>
        </p:nvSpPr>
        <p:spPr bwMode="auto">
          <a:xfrm rot="8738216">
            <a:off x="5525203" y="4196712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5" name="AutoShape 14"/>
          <p:cNvSpPr>
            <a:spLocks noChangeArrowheads="1"/>
          </p:cNvSpPr>
          <p:nvPr/>
        </p:nvSpPr>
        <p:spPr bwMode="auto">
          <a:xfrm rot="10800000">
            <a:off x="4881593" y="3584594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2327757" y="3354399"/>
            <a:ext cx="439256" cy="650665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0532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東湳里活動中心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2198930" y="2127458"/>
            <a:ext cx="4962103" cy="239662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grpSp>
        <p:nvGrpSpPr>
          <p:cNvPr id="19460" name="Group 70"/>
          <p:cNvGrpSpPr>
            <a:grpSpLocks/>
          </p:cNvGrpSpPr>
          <p:nvPr/>
        </p:nvGrpSpPr>
        <p:grpSpPr bwMode="auto">
          <a:xfrm>
            <a:off x="611188" y="4941888"/>
            <a:ext cx="1368425" cy="1439862"/>
            <a:chOff x="158" y="2976"/>
            <a:chExt cx="908" cy="1089"/>
          </a:xfrm>
        </p:grpSpPr>
        <p:sp>
          <p:nvSpPr>
            <p:cNvPr id="19473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80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19474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5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6" name="Text Box 69"/>
            <p:cNvSpPr txBox="1">
              <a:spLocks noChangeArrowheads="1"/>
            </p:cNvSpPr>
            <p:nvPr/>
          </p:nvSpPr>
          <p:spPr bwMode="auto">
            <a:xfrm>
              <a:off x="204" y="3782"/>
              <a:ext cx="83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40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4796495" y="2695230"/>
            <a:ext cx="503211" cy="1285415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登記處</a:t>
            </a:r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3321009" y="2371790"/>
            <a:ext cx="1321920" cy="513825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物資發放</a:t>
            </a:r>
          </a:p>
        </p:txBody>
      </p:sp>
      <p:sp>
        <p:nvSpPr>
          <p:cNvPr id="19469" name="Text Box 19"/>
          <p:cNvSpPr txBox="1">
            <a:spLocks noChangeArrowheads="1"/>
          </p:cNvSpPr>
          <p:nvPr/>
        </p:nvSpPr>
        <p:spPr bwMode="auto">
          <a:xfrm>
            <a:off x="3092586" y="3487899"/>
            <a:ext cx="1626726" cy="520805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用餐區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323528" y="6466964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SB420-0035</a:t>
            </a:r>
            <a:endParaRPr lang="zh-TW" altLang="en-US" dirty="0"/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2190364" y="2114557"/>
            <a:ext cx="788565" cy="24095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男</a:t>
            </a:r>
            <a:endParaRPr lang="en-US" altLang="zh-TW" sz="16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寢</a:t>
            </a:r>
            <a:endParaRPr lang="en-US" altLang="zh-TW" sz="16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室</a:t>
            </a:r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5855051" y="3070583"/>
            <a:ext cx="1286717" cy="6506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zh-TW" altLang="en-US" sz="1200" dirty="0"/>
              <a:t>家庭寢室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5855051" y="3721222"/>
            <a:ext cx="1295283" cy="5629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200"/>
              <a:t>弱勢寢室</a:t>
            </a:r>
            <a:endParaRPr lang="zh-TW" altLang="en-US" sz="1200" dirty="0"/>
          </a:p>
        </p:txBody>
      </p:sp>
      <p:sp>
        <p:nvSpPr>
          <p:cNvPr id="50" name="矩形 49"/>
          <p:cNvSpPr/>
          <p:nvPr/>
        </p:nvSpPr>
        <p:spPr>
          <a:xfrm>
            <a:off x="1420269" y="3165069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/>
              <a:t>2F</a:t>
            </a:r>
            <a:endParaRPr lang="zh-TW" altLang="en-US" sz="2400" dirty="0"/>
          </a:p>
        </p:txBody>
      </p:sp>
      <p:sp>
        <p:nvSpPr>
          <p:cNvPr id="2" name="矩形 1"/>
          <p:cNvSpPr/>
          <p:nvPr/>
        </p:nvSpPr>
        <p:spPr>
          <a:xfrm>
            <a:off x="5080988" y="480192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dirty="0">
                <a:solidFill>
                  <a:srgbClr val="0000CC"/>
                </a:solidFill>
              </a:rPr>
              <a:t>無電梯</a:t>
            </a:r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 rot="5400000">
            <a:off x="5754818" y="3992231"/>
            <a:ext cx="349780" cy="614345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5" name="AutoShape 14"/>
          <p:cNvSpPr>
            <a:spLocks noChangeArrowheads="1"/>
          </p:cNvSpPr>
          <p:nvPr/>
        </p:nvSpPr>
        <p:spPr bwMode="auto">
          <a:xfrm rot="10800000">
            <a:off x="6099381" y="4576712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4" name="AutoShape 14"/>
          <p:cNvSpPr>
            <a:spLocks noChangeArrowheads="1"/>
          </p:cNvSpPr>
          <p:nvPr/>
        </p:nvSpPr>
        <p:spPr bwMode="auto">
          <a:xfrm rot="10800000">
            <a:off x="3074894" y="3401643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5" name="AutoShape 14"/>
          <p:cNvSpPr>
            <a:spLocks noChangeArrowheads="1"/>
          </p:cNvSpPr>
          <p:nvPr/>
        </p:nvSpPr>
        <p:spPr bwMode="auto">
          <a:xfrm rot="5400000">
            <a:off x="4042487" y="4008156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1" name="Rectangle 28"/>
          <p:cNvSpPr>
            <a:spLocks noChangeArrowheads="1"/>
          </p:cNvSpPr>
          <p:nvPr/>
        </p:nvSpPr>
        <p:spPr bwMode="auto">
          <a:xfrm>
            <a:off x="5855051" y="2416746"/>
            <a:ext cx="1284284" cy="652214"/>
          </a:xfrm>
          <a:prstGeom prst="rect">
            <a:avLst/>
          </a:prstGeom>
          <a:solidFill>
            <a:schemeClr val="accent2">
              <a:lumMod val="40000"/>
              <a:lumOff val="60000"/>
              <a:alpha val="67842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Calibri" pitchFamily="34" charset="0"/>
              </a:rPr>
              <a:t>女寢室</a:t>
            </a: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 rot="10800000">
            <a:off x="3981969" y="1644724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37161031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西湳里活動中心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2198930" y="2127458"/>
            <a:ext cx="4962103" cy="239662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grpSp>
        <p:nvGrpSpPr>
          <p:cNvPr id="19460" name="Group 70"/>
          <p:cNvGrpSpPr>
            <a:grpSpLocks/>
          </p:cNvGrpSpPr>
          <p:nvPr/>
        </p:nvGrpSpPr>
        <p:grpSpPr bwMode="auto">
          <a:xfrm>
            <a:off x="611188" y="4941888"/>
            <a:ext cx="1368425" cy="1439862"/>
            <a:chOff x="158" y="2976"/>
            <a:chExt cx="908" cy="1089"/>
          </a:xfrm>
        </p:grpSpPr>
        <p:sp>
          <p:nvSpPr>
            <p:cNvPr id="19473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80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19474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5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6" name="Text Box 69"/>
            <p:cNvSpPr txBox="1">
              <a:spLocks noChangeArrowheads="1"/>
            </p:cNvSpPr>
            <p:nvPr/>
          </p:nvSpPr>
          <p:spPr bwMode="auto">
            <a:xfrm>
              <a:off x="204" y="3782"/>
              <a:ext cx="83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40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4107987" y="3478603"/>
            <a:ext cx="503211" cy="849449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</a:t>
            </a:r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4716077" y="3783788"/>
            <a:ext cx="1249897" cy="4977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物資發放區</a:t>
            </a:r>
          </a:p>
        </p:txBody>
      </p:sp>
      <p:sp>
        <p:nvSpPr>
          <p:cNvPr id="19469" name="Text Box 19"/>
          <p:cNvSpPr txBox="1">
            <a:spLocks noChangeArrowheads="1"/>
          </p:cNvSpPr>
          <p:nvPr/>
        </p:nvSpPr>
        <p:spPr bwMode="auto">
          <a:xfrm>
            <a:off x="3896126" y="2382196"/>
            <a:ext cx="2116033" cy="44551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用餐區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366822" y="6444044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SB420-0036</a:t>
            </a:r>
            <a:endParaRPr lang="zh-TW" altLang="en-US" dirty="0"/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6532001" y="2549776"/>
            <a:ext cx="618572" cy="12340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男</a:t>
            </a:r>
            <a:endParaRPr lang="en-US" altLang="zh-TW" sz="16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寢</a:t>
            </a:r>
            <a:endParaRPr lang="en-US" altLang="zh-TW" sz="1600" dirty="0"/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6090436" y="2845264"/>
            <a:ext cx="340513" cy="1299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zh-TW" altLang="en-US" sz="1200" dirty="0"/>
              <a:t>家庭寢室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3599577" y="2976324"/>
            <a:ext cx="282596" cy="11099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200" dirty="0"/>
              <a:t>弱勢寢區</a:t>
            </a:r>
          </a:p>
        </p:txBody>
      </p:sp>
      <p:sp>
        <p:nvSpPr>
          <p:cNvPr id="2" name="矩形 1"/>
          <p:cNvSpPr/>
          <p:nvPr/>
        </p:nvSpPr>
        <p:spPr>
          <a:xfrm>
            <a:off x="6276508" y="479444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dirty="0">
                <a:solidFill>
                  <a:srgbClr val="0000CC"/>
                </a:solidFill>
              </a:rPr>
              <a:t>無電梯</a:t>
            </a:r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 rot="9920626">
            <a:off x="5354850" y="3038918"/>
            <a:ext cx="349780" cy="614345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5" name="AutoShape 14"/>
          <p:cNvSpPr>
            <a:spLocks noChangeArrowheads="1"/>
          </p:cNvSpPr>
          <p:nvPr/>
        </p:nvSpPr>
        <p:spPr bwMode="auto">
          <a:xfrm rot="3624469">
            <a:off x="4111893" y="2779227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4" name="AutoShape 14"/>
          <p:cNvSpPr>
            <a:spLocks noChangeArrowheads="1"/>
          </p:cNvSpPr>
          <p:nvPr/>
        </p:nvSpPr>
        <p:spPr bwMode="auto">
          <a:xfrm rot="16200000">
            <a:off x="2929201" y="3916123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5" name="AutoShape 14"/>
          <p:cNvSpPr>
            <a:spLocks noChangeArrowheads="1"/>
          </p:cNvSpPr>
          <p:nvPr/>
        </p:nvSpPr>
        <p:spPr bwMode="auto">
          <a:xfrm rot="5400000">
            <a:off x="2878211" y="3550981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1" name="Rectangle 28"/>
          <p:cNvSpPr>
            <a:spLocks noChangeArrowheads="1"/>
          </p:cNvSpPr>
          <p:nvPr/>
        </p:nvSpPr>
        <p:spPr bwMode="auto">
          <a:xfrm>
            <a:off x="2506703" y="2325426"/>
            <a:ext cx="1083258" cy="519838"/>
          </a:xfrm>
          <a:prstGeom prst="rect">
            <a:avLst/>
          </a:prstGeom>
          <a:solidFill>
            <a:schemeClr val="accent2">
              <a:lumMod val="40000"/>
              <a:lumOff val="60000"/>
              <a:alpha val="67842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Calibri" pitchFamily="34" charset="0"/>
              </a:rPr>
              <a:t>女寢</a:t>
            </a: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 rot="14288677">
            <a:off x="4279268" y="3129140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7168301" y="3687517"/>
            <a:ext cx="586465" cy="83656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749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南嵩里活動中心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763688" y="1911626"/>
            <a:ext cx="5800760" cy="2612455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grpSp>
        <p:nvGrpSpPr>
          <p:cNvPr id="19460" name="Group 70"/>
          <p:cNvGrpSpPr>
            <a:grpSpLocks/>
          </p:cNvGrpSpPr>
          <p:nvPr/>
        </p:nvGrpSpPr>
        <p:grpSpPr bwMode="auto">
          <a:xfrm>
            <a:off x="611188" y="4941888"/>
            <a:ext cx="1368425" cy="1439862"/>
            <a:chOff x="158" y="2976"/>
            <a:chExt cx="908" cy="1089"/>
          </a:xfrm>
        </p:grpSpPr>
        <p:sp>
          <p:nvSpPr>
            <p:cNvPr id="19473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80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19474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5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6" name="Text Box 69"/>
            <p:cNvSpPr txBox="1">
              <a:spLocks noChangeArrowheads="1"/>
            </p:cNvSpPr>
            <p:nvPr/>
          </p:nvSpPr>
          <p:spPr bwMode="auto">
            <a:xfrm>
              <a:off x="204" y="3782"/>
              <a:ext cx="83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40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4187679" y="2341729"/>
            <a:ext cx="1065489" cy="518123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登記處</a:t>
            </a:r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5587550" y="2127468"/>
            <a:ext cx="530735" cy="1206601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物資發放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366822" y="6444044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SB420-0037</a:t>
            </a:r>
            <a:endParaRPr lang="zh-TW" altLang="en-US" dirty="0"/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2392579" y="2249624"/>
            <a:ext cx="1301516" cy="7695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男寢區</a:t>
            </a:r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4077066" y="3472992"/>
            <a:ext cx="1575054" cy="6506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zh-TW" altLang="en-US" sz="1200" dirty="0"/>
              <a:t>家庭寢區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6260961" y="2639239"/>
            <a:ext cx="1295283" cy="8471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zh-TW" altLang="en-US" sz="1600" dirty="0"/>
              <a:t>諮詢服務處</a:t>
            </a:r>
          </a:p>
        </p:txBody>
      </p:sp>
      <p:sp>
        <p:nvSpPr>
          <p:cNvPr id="2" name="矩形 1"/>
          <p:cNvSpPr/>
          <p:nvPr/>
        </p:nvSpPr>
        <p:spPr>
          <a:xfrm>
            <a:off x="5010456" y="4801927"/>
            <a:ext cx="101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dirty="0">
                <a:solidFill>
                  <a:srgbClr val="0000CC"/>
                </a:solidFill>
              </a:rPr>
              <a:t>(</a:t>
            </a:r>
            <a:r>
              <a:rPr lang="zh-TW" altLang="en-US" dirty="0">
                <a:solidFill>
                  <a:srgbClr val="0000CC"/>
                </a:solidFill>
              </a:rPr>
              <a:t>無電梯</a:t>
            </a:r>
            <a:r>
              <a:rPr lang="en-US" altLang="zh-TW" dirty="0">
                <a:solidFill>
                  <a:srgbClr val="0000CC"/>
                </a:solidFill>
              </a:rPr>
              <a:t>)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 rot="18957318">
            <a:off x="4407351" y="1969350"/>
            <a:ext cx="349780" cy="614345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5" name="AutoShape 14"/>
          <p:cNvSpPr>
            <a:spLocks noChangeArrowheads="1"/>
          </p:cNvSpPr>
          <p:nvPr/>
        </p:nvSpPr>
        <p:spPr bwMode="auto">
          <a:xfrm rot="10800000">
            <a:off x="3745242" y="1165092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4" name="AutoShape 14"/>
          <p:cNvSpPr>
            <a:spLocks noChangeArrowheads="1"/>
          </p:cNvSpPr>
          <p:nvPr/>
        </p:nvSpPr>
        <p:spPr bwMode="auto">
          <a:xfrm>
            <a:off x="4077066" y="1167988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5" name="AutoShape 14"/>
          <p:cNvSpPr>
            <a:spLocks noChangeArrowheads="1"/>
          </p:cNvSpPr>
          <p:nvPr/>
        </p:nvSpPr>
        <p:spPr bwMode="auto">
          <a:xfrm rot="19218402">
            <a:off x="5332566" y="2866268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1" name="Rectangle 28"/>
          <p:cNvSpPr>
            <a:spLocks noChangeArrowheads="1"/>
          </p:cNvSpPr>
          <p:nvPr/>
        </p:nvSpPr>
        <p:spPr bwMode="auto">
          <a:xfrm>
            <a:off x="2411657" y="3467559"/>
            <a:ext cx="1284284" cy="652214"/>
          </a:xfrm>
          <a:prstGeom prst="rect">
            <a:avLst/>
          </a:prstGeom>
          <a:solidFill>
            <a:schemeClr val="accent2">
              <a:lumMod val="40000"/>
              <a:lumOff val="60000"/>
              <a:alpha val="67842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Calibri" pitchFamily="34" charset="0"/>
              </a:rPr>
              <a:t>女寢區</a:t>
            </a: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 rot="5400000">
            <a:off x="4637944" y="3143498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1803227" y="2477162"/>
            <a:ext cx="530735" cy="14095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弱勢寢區</a:t>
            </a: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6260961" y="3489069"/>
            <a:ext cx="1295283" cy="5392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100" dirty="0"/>
              <a:t>W.C.</a:t>
            </a:r>
            <a:endParaRPr lang="zh-TW" altLang="en-US" sz="1100" dirty="0"/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260960" y="4028298"/>
            <a:ext cx="1295283" cy="4842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100" dirty="0"/>
              <a:t>W.C.</a:t>
            </a:r>
            <a:endParaRPr lang="zh-TW" altLang="en-US" sz="1100" dirty="0"/>
          </a:p>
        </p:txBody>
      </p:sp>
      <p:sp>
        <p:nvSpPr>
          <p:cNvPr id="27" name="AutoShape 14"/>
          <p:cNvSpPr>
            <a:spLocks noChangeArrowheads="1"/>
          </p:cNvSpPr>
          <p:nvPr/>
        </p:nvSpPr>
        <p:spPr bwMode="auto">
          <a:xfrm rot="5400000">
            <a:off x="3327861" y="3148960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8" name="AutoShape 14"/>
          <p:cNvSpPr>
            <a:spLocks noChangeArrowheads="1"/>
          </p:cNvSpPr>
          <p:nvPr/>
        </p:nvSpPr>
        <p:spPr bwMode="auto">
          <a:xfrm rot="13738526">
            <a:off x="2530428" y="2867386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9" name="AutoShape 14"/>
          <p:cNvSpPr>
            <a:spLocks noChangeArrowheads="1"/>
          </p:cNvSpPr>
          <p:nvPr/>
        </p:nvSpPr>
        <p:spPr bwMode="auto">
          <a:xfrm rot="13738526">
            <a:off x="3495720" y="2176761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42388370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6103573" y="1780696"/>
            <a:ext cx="2386381" cy="350702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489472" y="1789739"/>
            <a:ext cx="2386381" cy="350702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251520" y="206370"/>
            <a:ext cx="864096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en-US" altLang="zh-TW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新</a:t>
            </a:r>
            <a:r>
              <a:rPr kumimoji="0" lang="en-US" altLang="zh-TW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豐田里活動中心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857053" y="1771655"/>
            <a:ext cx="2347939" cy="3525107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33" name="圓角矩形 32"/>
          <p:cNvSpPr/>
          <p:nvPr/>
        </p:nvSpPr>
        <p:spPr>
          <a:xfrm>
            <a:off x="1147137" y="2139620"/>
            <a:ext cx="628674" cy="120806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登記處</a:t>
            </a:r>
          </a:p>
        </p:txBody>
      </p:sp>
      <p:sp>
        <p:nvSpPr>
          <p:cNvPr id="34" name="圓角矩形 33"/>
          <p:cNvSpPr/>
          <p:nvPr/>
        </p:nvSpPr>
        <p:spPr>
          <a:xfrm>
            <a:off x="7195988" y="2092883"/>
            <a:ext cx="1082758" cy="18873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休息區</a:t>
            </a:r>
          </a:p>
        </p:txBody>
      </p:sp>
      <p:sp>
        <p:nvSpPr>
          <p:cNvPr id="36" name="圓角矩形 35"/>
          <p:cNvSpPr/>
          <p:nvPr/>
        </p:nvSpPr>
        <p:spPr>
          <a:xfrm>
            <a:off x="1997936" y="2148931"/>
            <a:ext cx="1027066" cy="120806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物資領取區</a:t>
            </a:r>
          </a:p>
        </p:txBody>
      </p:sp>
      <p:grpSp>
        <p:nvGrpSpPr>
          <p:cNvPr id="29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0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1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2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SB420-0038</a:t>
            </a:r>
            <a:endParaRPr lang="zh-TW" altLang="en-US" dirty="0"/>
          </a:p>
        </p:txBody>
      </p:sp>
      <p:sp>
        <p:nvSpPr>
          <p:cNvPr id="39" name="圓角矩形 38"/>
          <p:cNvSpPr/>
          <p:nvPr/>
        </p:nvSpPr>
        <p:spPr>
          <a:xfrm>
            <a:off x="3877963" y="4125448"/>
            <a:ext cx="1534611" cy="99053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女寢室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1313225" y="5633500"/>
            <a:ext cx="104516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│1F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42" name="圓角矩形 41"/>
          <p:cNvSpPr/>
          <p:nvPr/>
        </p:nvSpPr>
        <p:spPr>
          <a:xfrm>
            <a:off x="6605375" y="4164298"/>
            <a:ext cx="1673371" cy="9393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男寢室</a:t>
            </a:r>
          </a:p>
        </p:txBody>
      </p:sp>
      <p:sp>
        <p:nvSpPr>
          <p:cNvPr id="43" name="圓角矩形 42"/>
          <p:cNvSpPr/>
          <p:nvPr/>
        </p:nvSpPr>
        <p:spPr>
          <a:xfrm>
            <a:off x="3914771" y="2071283"/>
            <a:ext cx="611972" cy="166528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弱勢寢區</a:t>
            </a:r>
          </a:p>
        </p:txBody>
      </p:sp>
      <p:sp>
        <p:nvSpPr>
          <p:cNvPr id="44" name="圓角矩形 43"/>
          <p:cNvSpPr/>
          <p:nvPr/>
        </p:nvSpPr>
        <p:spPr>
          <a:xfrm>
            <a:off x="4976695" y="2091831"/>
            <a:ext cx="588479" cy="185283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家庭寢區</a:t>
            </a: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4179539" y="5623827"/>
            <a:ext cx="104516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│2F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57" name="AutoShape 24"/>
          <p:cNvSpPr>
            <a:spLocks noChangeArrowheads="1"/>
          </p:cNvSpPr>
          <p:nvPr/>
        </p:nvSpPr>
        <p:spPr bwMode="auto">
          <a:xfrm rot="16200000">
            <a:off x="1283102" y="1282640"/>
            <a:ext cx="719756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58" name="AutoShape 21"/>
          <p:cNvSpPr>
            <a:spLocks noChangeArrowheads="1"/>
          </p:cNvSpPr>
          <p:nvPr/>
        </p:nvSpPr>
        <p:spPr bwMode="auto">
          <a:xfrm rot="5400000">
            <a:off x="1660512" y="1332879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6827902" y="5599045"/>
            <a:ext cx="104516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│3F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60" name="圓角矩形 59"/>
          <p:cNvSpPr/>
          <p:nvPr/>
        </p:nvSpPr>
        <p:spPr>
          <a:xfrm>
            <a:off x="1997936" y="3638076"/>
            <a:ext cx="1027066" cy="12080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物資存放區</a:t>
            </a:r>
          </a:p>
        </p:txBody>
      </p:sp>
      <p:sp>
        <p:nvSpPr>
          <p:cNvPr id="61" name="圓角矩形 60"/>
          <p:cNvSpPr/>
          <p:nvPr/>
        </p:nvSpPr>
        <p:spPr>
          <a:xfrm>
            <a:off x="929815" y="3638076"/>
            <a:ext cx="888132" cy="120806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諮詢服務</a:t>
            </a:r>
          </a:p>
        </p:txBody>
      </p:sp>
      <p:sp>
        <p:nvSpPr>
          <p:cNvPr id="62" name="AutoShape 21"/>
          <p:cNvSpPr>
            <a:spLocks noChangeArrowheads="1"/>
          </p:cNvSpPr>
          <p:nvPr/>
        </p:nvSpPr>
        <p:spPr bwMode="auto">
          <a:xfrm rot="5400000">
            <a:off x="1529224" y="2333719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3" name="AutoShape 21"/>
          <p:cNvSpPr>
            <a:spLocks noChangeArrowheads="1"/>
          </p:cNvSpPr>
          <p:nvPr/>
        </p:nvSpPr>
        <p:spPr bwMode="auto">
          <a:xfrm rot="10641942">
            <a:off x="1066692" y="3348581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4" name="AutoShape 21"/>
          <p:cNvSpPr>
            <a:spLocks noChangeArrowheads="1"/>
          </p:cNvSpPr>
          <p:nvPr/>
        </p:nvSpPr>
        <p:spPr bwMode="auto">
          <a:xfrm rot="16390117">
            <a:off x="693641" y="2200822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5" name="AutoShape 24"/>
          <p:cNvSpPr>
            <a:spLocks noChangeArrowheads="1"/>
          </p:cNvSpPr>
          <p:nvPr/>
        </p:nvSpPr>
        <p:spPr bwMode="auto">
          <a:xfrm rot="16200000">
            <a:off x="4147331" y="1414674"/>
            <a:ext cx="719756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66" name="AutoShape 21"/>
          <p:cNvSpPr>
            <a:spLocks noChangeArrowheads="1"/>
          </p:cNvSpPr>
          <p:nvPr/>
        </p:nvSpPr>
        <p:spPr bwMode="auto">
          <a:xfrm rot="5400000">
            <a:off x="4461064" y="1454007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7" name="AutoShape 21"/>
          <p:cNvSpPr>
            <a:spLocks noChangeArrowheads="1"/>
          </p:cNvSpPr>
          <p:nvPr/>
        </p:nvSpPr>
        <p:spPr bwMode="auto">
          <a:xfrm rot="5400000">
            <a:off x="4333876" y="2467516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8" name="AutoShape 21"/>
          <p:cNvSpPr>
            <a:spLocks noChangeArrowheads="1"/>
          </p:cNvSpPr>
          <p:nvPr/>
        </p:nvSpPr>
        <p:spPr bwMode="auto">
          <a:xfrm rot="10641942">
            <a:off x="3884186" y="3731333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9" name="AutoShape 21"/>
          <p:cNvSpPr>
            <a:spLocks noChangeArrowheads="1"/>
          </p:cNvSpPr>
          <p:nvPr/>
        </p:nvSpPr>
        <p:spPr bwMode="auto">
          <a:xfrm rot="16390117">
            <a:off x="3407555" y="2421794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0" name="AutoShape 24"/>
          <p:cNvSpPr>
            <a:spLocks noChangeArrowheads="1"/>
          </p:cNvSpPr>
          <p:nvPr/>
        </p:nvSpPr>
        <p:spPr bwMode="auto">
          <a:xfrm rot="16200000">
            <a:off x="6554086" y="1364867"/>
            <a:ext cx="719756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71" name="AutoShape 21"/>
          <p:cNvSpPr>
            <a:spLocks noChangeArrowheads="1"/>
          </p:cNvSpPr>
          <p:nvPr/>
        </p:nvSpPr>
        <p:spPr bwMode="auto">
          <a:xfrm rot="5400000">
            <a:off x="6901385" y="1370887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2" name="AutoShape 21"/>
          <p:cNvSpPr>
            <a:spLocks noChangeArrowheads="1"/>
          </p:cNvSpPr>
          <p:nvPr/>
        </p:nvSpPr>
        <p:spPr bwMode="auto">
          <a:xfrm rot="5400000">
            <a:off x="6611693" y="2389462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3" name="AutoShape 21"/>
          <p:cNvSpPr>
            <a:spLocks noChangeArrowheads="1"/>
          </p:cNvSpPr>
          <p:nvPr/>
        </p:nvSpPr>
        <p:spPr bwMode="auto">
          <a:xfrm rot="10641942">
            <a:off x="6287061" y="3428257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4" name="AutoShape 21"/>
          <p:cNvSpPr>
            <a:spLocks noChangeArrowheads="1"/>
          </p:cNvSpPr>
          <p:nvPr/>
        </p:nvSpPr>
        <p:spPr bwMode="auto">
          <a:xfrm rot="16390117">
            <a:off x="6109859" y="2281506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80" name="矩形 79"/>
          <p:cNvSpPr/>
          <p:nvPr/>
        </p:nvSpPr>
        <p:spPr>
          <a:xfrm>
            <a:off x="2250735" y="5639564"/>
            <a:ext cx="101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dirty="0">
                <a:solidFill>
                  <a:srgbClr val="0000CC"/>
                </a:solidFill>
              </a:rPr>
              <a:t>(</a:t>
            </a:r>
            <a:r>
              <a:rPr lang="zh-TW" altLang="en-US" dirty="0">
                <a:solidFill>
                  <a:srgbClr val="0000CC"/>
                </a:solidFill>
              </a:rPr>
              <a:t>無電梯</a:t>
            </a:r>
            <a:r>
              <a:rPr lang="en-US" altLang="zh-TW" dirty="0">
                <a:solidFill>
                  <a:srgbClr val="0000CC"/>
                </a:solidFill>
              </a:rPr>
              <a:t>)</a:t>
            </a:r>
            <a:endParaRPr lang="zh-TW" alt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497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4901919" y="1221226"/>
            <a:ext cx="3126464" cy="1038991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4901918" y="3736570"/>
            <a:ext cx="3126466" cy="91656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6156176" y="2276872"/>
            <a:ext cx="1872207" cy="77069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896957" y="1213636"/>
            <a:ext cx="2922859" cy="1046581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1346459" y="2258466"/>
            <a:ext cx="2473358" cy="74828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1903169" y="3757178"/>
            <a:ext cx="1972608" cy="134648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5508104" y="4669791"/>
            <a:ext cx="2520280" cy="775432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251520" y="206370"/>
            <a:ext cx="864096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en-US" altLang="zh-TW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舊</a:t>
            </a:r>
            <a:r>
              <a:rPr kumimoji="0" lang="en-US" altLang="zh-TW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豐田里活動中心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" name="圓角矩形 32"/>
          <p:cNvSpPr/>
          <p:nvPr/>
        </p:nvSpPr>
        <p:spPr>
          <a:xfrm>
            <a:off x="7484847" y="3750919"/>
            <a:ext cx="480118" cy="87571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登記處</a:t>
            </a:r>
          </a:p>
        </p:txBody>
      </p:sp>
      <p:sp>
        <p:nvSpPr>
          <p:cNvPr id="34" name="圓角矩形 33"/>
          <p:cNvSpPr/>
          <p:nvPr/>
        </p:nvSpPr>
        <p:spPr>
          <a:xfrm>
            <a:off x="6170058" y="1270742"/>
            <a:ext cx="1784930" cy="7085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休息活動區</a:t>
            </a:r>
          </a:p>
        </p:txBody>
      </p:sp>
      <p:sp>
        <p:nvSpPr>
          <p:cNvPr id="36" name="圓角矩形 35"/>
          <p:cNvSpPr/>
          <p:nvPr/>
        </p:nvSpPr>
        <p:spPr>
          <a:xfrm>
            <a:off x="6187724" y="3781400"/>
            <a:ext cx="1220472" cy="3767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物資領取</a:t>
            </a:r>
          </a:p>
        </p:txBody>
      </p:sp>
      <p:grpSp>
        <p:nvGrpSpPr>
          <p:cNvPr id="29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0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1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2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SB420-0039</a:t>
            </a:r>
            <a:endParaRPr lang="zh-TW" altLang="en-US" dirty="0"/>
          </a:p>
        </p:txBody>
      </p:sp>
      <p:sp>
        <p:nvSpPr>
          <p:cNvPr id="39" name="圓角矩形 38"/>
          <p:cNvSpPr/>
          <p:nvPr/>
        </p:nvSpPr>
        <p:spPr>
          <a:xfrm>
            <a:off x="2578942" y="2418538"/>
            <a:ext cx="1233783" cy="55281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女寢室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6022569" y="5562817"/>
            <a:ext cx="104516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│1F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43" name="圓角矩形 42"/>
          <p:cNvSpPr/>
          <p:nvPr/>
        </p:nvSpPr>
        <p:spPr>
          <a:xfrm>
            <a:off x="4959717" y="1703082"/>
            <a:ext cx="1162520" cy="5044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弱勢寢區</a:t>
            </a:r>
          </a:p>
        </p:txBody>
      </p:sp>
      <p:sp>
        <p:nvSpPr>
          <p:cNvPr id="44" name="圓角矩形 43"/>
          <p:cNvSpPr/>
          <p:nvPr/>
        </p:nvSpPr>
        <p:spPr>
          <a:xfrm>
            <a:off x="1346459" y="2547798"/>
            <a:ext cx="1207852" cy="350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家庭寢區</a:t>
            </a: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2056361" y="3172973"/>
            <a:ext cx="104516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│2F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5953534" y="3175465"/>
            <a:ext cx="104516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│3F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60" name="圓角矩形 59"/>
          <p:cNvSpPr/>
          <p:nvPr/>
        </p:nvSpPr>
        <p:spPr>
          <a:xfrm>
            <a:off x="2195076" y="4146764"/>
            <a:ext cx="1388794" cy="5673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物資儲備區</a:t>
            </a:r>
          </a:p>
        </p:txBody>
      </p:sp>
      <p:sp>
        <p:nvSpPr>
          <p:cNvPr id="61" name="圓角矩形 60"/>
          <p:cNvSpPr/>
          <p:nvPr/>
        </p:nvSpPr>
        <p:spPr>
          <a:xfrm>
            <a:off x="4948978" y="4214120"/>
            <a:ext cx="2429693" cy="38306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用餐區</a:t>
            </a:r>
          </a:p>
        </p:txBody>
      </p:sp>
      <p:sp>
        <p:nvSpPr>
          <p:cNvPr id="80" name="矩形 79"/>
          <p:cNvSpPr/>
          <p:nvPr/>
        </p:nvSpPr>
        <p:spPr>
          <a:xfrm>
            <a:off x="7296763" y="5956842"/>
            <a:ext cx="101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dirty="0">
                <a:solidFill>
                  <a:srgbClr val="0000CC"/>
                </a:solidFill>
              </a:rPr>
              <a:t>(</a:t>
            </a:r>
            <a:r>
              <a:rPr lang="zh-TW" altLang="en-US" dirty="0">
                <a:solidFill>
                  <a:srgbClr val="0000CC"/>
                </a:solidFill>
              </a:rPr>
              <a:t>無電梯</a:t>
            </a:r>
            <a:r>
              <a:rPr lang="en-US" altLang="zh-TW" dirty="0">
                <a:solidFill>
                  <a:srgbClr val="0000CC"/>
                </a:solidFill>
              </a:rPr>
              <a:t>)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2" name="圓角矩形 41"/>
          <p:cNvSpPr/>
          <p:nvPr/>
        </p:nvSpPr>
        <p:spPr>
          <a:xfrm>
            <a:off x="6163825" y="2451990"/>
            <a:ext cx="1444239" cy="5724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男寢室</a:t>
            </a:r>
          </a:p>
        </p:txBody>
      </p:sp>
      <p:sp>
        <p:nvSpPr>
          <p:cNvPr id="50" name="圓角矩形 49"/>
          <p:cNvSpPr/>
          <p:nvPr/>
        </p:nvSpPr>
        <p:spPr>
          <a:xfrm>
            <a:off x="1465921" y="1419589"/>
            <a:ext cx="1784930" cy="7085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休息活動區</a:t>
            </a: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2143126" y="5562817"/>
            <a:ext cx="104516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│BF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52" name="AutoShape 21"/>
          <p:cNvSpPr>
            <a:spLocks noChangeArrowheads="1"/>
          </p:cNvSpPr>
          <p:nvPr/>
        </p:nvSpPr>
        <p:spPr bwMode="auto">
          <a:xfrm rot="10800000">
            <a:off x="8073625" y="4526121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3" name="AutoShape 21"/>
          <p:cNvSpPr>
            <a:spLocks noChangeArrowheads="1"/>
          </p:cNvSpPr>
          <p:nvPr/>
        </p:nvSpPr>
        <p:spPr bwMode="auto">
          <a:xfrm>
            <a:off x="8073625" y="4873982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4" name="AutoShape 21"/>
          <p:cNvSpPr>
            <a:spLocks noChangeArrowheads="1"/>
          </p:cNvSpPr>
          <p:nvPr/>
        </p:nvSpPr>
        <p:spPr bwMode="auto">
          <a:xfrm rot="12199880">
            <a:off x="7124969" y="4368184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5" name="AutoShape 21"/>
          <p:cNvSpPr>
            <a:spLocks noChangeArrowheads="1"/>
          </p:cNvSpPr>
          <p:nvPr/>
        </p:nvSpPr>
        <p:spPr bwMode="auto">
          <a:xfrm rot="10800000">
            <a:off x="5593656" y="3963415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6" name="AutoShape 21"/>
          <p:cNvSpPr>
            <a:spLocks noChangeArrowheads="1"/>
          </p:cNvSpPr>
          <p:nvPr/>
        </p:nvSpPr>
        <p:spPr bwMode="auto">
          <a:xfrm rot="9218221">
            <a:off x="4570712" y="4103068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7" name="AutoShape 21"/>
          <p:cNvSpPr>
            <a:spLocks noChangeArrowheads="1"/>
          </p:cNvSpPr>
          <p:nvPr/>
        </p:nvSpPr>
        <p:spPr bwMode="auto">
          <a:xfrm rot="346926">
            <a:off x="5074513" y="4549333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8" name="AutoShape 21"/>
          <p:cNvSpPr>
            <a:spLocks noChangeArrowheads="1"/>
          </p:cNvSpPr>
          <p:nvPr/>
        </p:nvSpPr>
        <p:spPr bwMode="auto">
          <a:xfrm rot="21377943">
            <a:off x="6290418" y="4537210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154331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橢圓 8"/>
          <p:cNvSpPr/>
          <p:nvPr/>
        </p:nvSpPr>
        <p:spPr>
          <a:xfrm>
            <a:off x="2275689" y="4365104"/>
            <a:ext cx="1392169" cy="874209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橢圓 46"/>
          <p:cNvSpPr/>
          <p:nvPr/>
        </p:nvSpPr>
        <p:spPr>
          <a:xfrm>
            <a:off x="4186628" y="4869160"/>
            <a:ext cx="1021169" cy="370153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橢圓 47"/>
          <p:cNvSpPr/>
          <p:nvPr/>
        </p:nvSpPr>
        <p:spPr>
          <a:xfrm>
            <a:off x="4106346" y="3426442"/>
            <a:ext cx="1379221" cy="129655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橢圓 48"/>
          <p:cNvSpPr/>
          <p:nvPr/>
        </p:nvSpPr>
        <p:spPr>
          <a:xfrm>
            <a:off x="5368570" y="2961437"/>
            <a:ext cx="890151" cy="54078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橢圓 49"/>
          <p:cNvSpPr/>
          <p:nvPr/>
        </p:nvSpPr>
        <p:spPr>
          <a:xfrm>
            <a:off x="2252841" y="3024133"/>
            <a:ext cx="890151" cy="54078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2721054" y="3681513"/>
            <a:ext cx="688372" cy="408031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橢圓 51"/>
          <p:cNvSpPr/>
          <p:nvPr/>
        </p:nvSpPr>
        <p:spPr>
          <a:xfrm>
            <a:off x="3291879" y="3011664"/>
            <a:ext cx="890151" cy="54078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臺中市豐原區豐村國民小學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7454448" y="5371735"/>
            <a:ext cx="18002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zh-TW" altLang="en-US" sz="1800" dirty="0">
                <a:solidFill>
                  <a:srgbClr val="0000CC"/>
                </a:solidFill>
              </a:rPr>
              <a:t>│東側門│</a:t>
            </a:r>
          </a:p>
        </p:txBody>
      </p:sp>
      <p:sp>
        <p:nvSpPr>
          <p:cNvPr id="19463" name="AutoShape 13"/>
          <p:cNvSpPr>
            <a:spLocks noChangeArrowheads="1"/>
          </p:cNvSpPr>
          <p:nvPr/>
        </p:nvSpPr>
        <p:spPr bwMode="auto">
          <a:xfrm>
            <a:off x="2700493" y="5990191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>
            <a:off x="1163328" y="3207700"/>
            <a:ext cx="359930" cy="584678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70" name="AutoShape 21"/>
          <p:cNvSpPr>
            <a:spLocks noChangeArrowheads="1"/>
          </p:cNvSpPr>
          <p:nvPr/>
        </p:nvSpPr>
        <p:spPr bwMode="auto">
          <a:xfrm rot="12474749">
            <a:off x="5457671" y="3996096"/>
            <a:ext cx="1008063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" name="圓角矩形 5"/>
          <p:cNvSpPr/>
          <p:nvPr/>
        </p:nvSpPr>
        <p:spPr>
          <a:xfrm>
            <a:off x="3134590" y="3604993"/>
            <a:ext cx="1512168" cy="7601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休閒活動區</a:t>
            </a:r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 rot="5400000">
            <a:off x="2067427" y="6148795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0" name="矩形 29"/>
          <p:cNvSpPr/>
          <p:nvPr/>
        </p:nvSpPr>
        <p:spPr>
          <a:xfrm>
            <a:off x="4340541" y="5806281"/>
            <a:ext cx="4180193" cy="76771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7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8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9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40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41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2" name="文字方塊 41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SB420-0004</a:t>
            </a:r>
            <a:endParaRPr lang="zh-TW" altLang="en-US" dirty="0"/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3967267" y="5531641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運動區</a:t>
            </a:r>
          </a:p>
        </p:txBody>
      </p:sp>
      <p:sp>
        <p:nvSpPr>
          <p:cNvPr id="8" name="矩形 7"/>
          <p:cNvSpPr/>
          <p:nvPr/>
        </p:nvSpPr>
        <p:spPr>
          <a:xfrm>
            <a:off x="1820487" y="5477810"/>
            <a:ext cx="1917151" cy="11252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1279864" y="1087995"/>
            <a:ext cx="5740408" cy="11252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1694615" y="3089692"/>
            <a:ext cx="429239" cy="22352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矩形 52"/>
          <p:cNvSpPr/>
          <p:nvPr/>
        </p:nvSpPr>
        <p:spPr>
          <a:xfrm>
            <a:off x="7488863" y="767021"/>
            <a:ext cx="1047585" cy="3967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/>
              <a:t>停車場</a:t>
            </a:r>
            <a:endParaRPr lang="zh-TW" altLang="en-US" dirty="0"/>
          </a:p>
        </p:txBody>
      </p:sp>
      <p:sp>
        <p:nvSpPr>
          <p:cNvPr id="55" name="矩形 54"/>
          <p:cNvSpPr/>
          <p:nvPr/>
        </p:nvSpPr>
        <p:spPr>
          <a:xfrm>
            <a:off x="252104" y="3564918"/>
            <a:ext cx="429239" cy="178863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252104" y="1044482"/>
            <a:ext cx="429239" cy="21632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AutoShape 14"/>
          <p:cNvSpPr>
            <a:spLocks noChangeArrowheads="1"/>
          </p:cNvSpPr>
          <p:nvPr/>
        </p:nvSpPr>
        <p:spPr bwMode="auto">
          <a:xfrm rot="20197138">
            <a:off x="1147770" y="4430657"/>
            <a:ext cx="359930" cy="584678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8" name="AutoShape 14"/>
          <p:cNvSpPr>
            <a:spLocks noChangeArrowheads="1"/>
          </p:cNvSpPr>
          <p:nvPr/>
        </p:nvSpPr>
        <p:spPr bwMode="auto">
          <a:xfrm rot="16200000">
            <a:off x="2517951" y="4899431"/>
            <a:ext cx="359930" cy="584678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9" name="AutoShape 14"/>
          <p:cNvSpPr>
            <a:spLocks noChangeArrowheads="1"/>
          </p:cNvSpPr>
          <p:nvPr/>
        </p:nvSpPr>
        <p:spPr bwMode="auto">
          <a:xfrm rot="16200000">
            <a:off x="3894591" y="4935137"/>
            <a:ext cx="359930" cy="584678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0" name="AutoShape 14"/>
          <p:cNvSpPr>
            <a:spLocks noChangeArrowheads="1"/>
          </p:cNvSpPr>
          <p:nvPr/>
        </p:nvSpPr>
        <p:spPr bwMode="auto">
          <a:xfrm rot="16200000">
            <a:off x="5320171" y="4935137"/>
            <a:ext cx="359930" cy="584678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2" name="AutoShape 21"/>
          <p:cNvSpPr>
            <a:spLocks noChangeArrowheads="1"/>
          </p:cNvSpPr>
          <p:nvPr/>
        </p:nvSpPr>
        <p:spPr bwMode="auto">
          <a:xfrm rot="12474749">
            <a:off x="4128582" y="3098567"/>
            <a:ext cx="1008063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3" name="AutoShape 21"/>
          <p:cNvSpPr>
            <a:spLocks noChangeArrowheads="1"/>
          </p:cNvSpPr>
          <p:nvPr/>
        </p:nvSpPr>
        <p:spPr bwMode="auto">
          <a:xfrm rot="11117348">
            <a:off x="2505597" y="2986780"/>
            <a:ext cx="1008063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0" name="矩形 9"/>
          <p:cNvSpPr/>
          <p:nvPr/>
        </p:nvSpPr>
        <p:spPr>
          <a:xfrm>
            <a:off x="2140067" y="237884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/>
              <a:t>北勤樓</a:t>
            </a:r>
          </a:p>
        </p:txBody>
      </p:sp>
      <p:sp>
        <p:nvSpPr>
          <p:cNvPr id="65" name="矩形 64"/>
          <p:cNvSpPr/>
          <p:nvPr/>
        </p:nvSpPr>
        <p:spPr>
          <a:xfrm>
            <a:off x="2282472" y="592637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/>
              <a:t>南康樓</a:t>
            </a:r>
          </a:p>
        </p:txBody>
      </p:sp>
      <p:sp>
        <p:nvSpPr>
          <p:cNvPr id="66" name="矩形 65"/>
          <p:cNvSpPr/>
          <p:nvPr/>
        </p:nvSpPr>
        <p:spPr>
          <a:xfrm rot="3138214">
            <a:off x="7126110" y="4356287"/>
            <a:ext cx="596528" cy="1466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5980037" y="536376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/>
              <a:t>愛悅樓</a:t>
            </a:r>
          </a:p>
        </p:txBody>
      </p:sp>
      <p:sp>
        <p:nvSpPr>
          <p:cNvPr id="64" name="Text Box 15">
            <a:extLst>
              <a:ext uri="{FF2B5EF4-FFF2-40B4-BE49-F238E27FC236}">
                <a16:creationId xmlns:a16="http://schemas.microsoft.com/office/drawing/2014/main" id="{E6749069-D3EC-4539-973B-99837BFA932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057296" y="4802743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69" name="Text Box 18">
            <a:extLst>
              <a:ext uri="{FF2B5EF4-FFF2-40B4-BE49-F238E27FC236}">
                <a16:creationId xmlns:a16="http://schemas.microsoft.com/office/drawing/2014/main" id="{74F67FC3-3D34-43CF-8B55-D1BCABF42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699" y="3764755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70" name="Text Box 19">
            <a:extLst>
              <a:ext uri="{FF2B5EF4-FFF2-40B4-BE49-F238E27FC236}">
                <a16:creationId xmlns:a16="http://schemas.microsoft.com/office/drawing/2014/main" id="{220B0024-B5AB-4B64-B592-FCAB11AF5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699" y="4314034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71" name="AutoShape 13">
            <a:extLst>
              <a:ext uri="{FF2B5EF4-FFF2-40B4-BE49-F238E27FC236}">
                <a16:creationId xmlns:a16="http://schemas.microsoft.com/office/drawing/2014/main" id="{DBA458FD-21EE-496A-8E31-93ADF1421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1937" y="5964923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2" name="AutoShape 14">
            <a:extLst>
              <a:ext uri="{FF2B5EF4-FFF2-40B4-BE49-F238E27FC236}">
                <a16:creationId xmlns:a16="http://schemas.microsoft.com/office/drawing/2014/main" id="{41A0C8F7-BC3B-4848-8CEB-D35B667E2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1789" y="5955409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3" name="圓角矩形 2">
            <a:extLst>
              <a:ext uri="{FF2B5EF4-FFF2-40B4-BE49-F238E27FC236}">
                <a16:creationId xmlns:a16="http://schemas.microsoft.com/office/drawing/2014/main" id="{A2274CCE-919A-47E5-81F3-3BEBF3669084}"/>
              </a:ext>
            </a:extLst>
          </p:cNvPr>
          <p:cNvSpPr/>
          <p:nvPr/>
        </p:nvSpPr>
        <p:spPr>
          <a:xfrm>
            <a:off x="7424375" y="2626670"/>
            <a:ext cx="1159510" cy="11162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74" name="圓角矩形 3">
            <a:extLst>
              <a:ext uri="{FF2B5EF4-FFF2-40B4-BE49-F238E27FC236}">
                <a16:creationId xmlns:a16="http://schemas.microsoft.com/office/drawing/2014/main" id="{5F1024C1-08D3-48E6-8A50-6414A4CC4E67}"/>
              </a:ext>
            </a:extLst>
          </p:cNvPr>
          <p:cNvSpPr/>
          <p:nvPr/>
        </p:nvSpPr>
        <p:spPr>
          <a:xfrm>
            <a:off x="7434834" y="1396645"/>
            <a:ext cx="1231558" cy="1184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76" name="圓角矩形 5">
            <a:extLst>
              <a:ext uri="{FF2B5EF4-FFF2-40B4-BE49-F238E27FC236}">
                <a16:creationId xmlns:a16="http://schemas.microsoft.com/office/drawing/2014/main" id="{506AB1A5-2E22-4611-9169-CB96FBB6756A}"/>
              </a:ext>
            </a:extLst>
          </p:cNvPr>
          <p:cNvSpPr/>
          <p:nvPr/>
        </p:nvSpPr>
        <p:spPr>
          <a:xfrm>
            <a:off x="3813343" y="1111240"/>
            <a:ext cx="1154874" cy="104692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77" name="圓角矩形 5">
            <a:extLst>
              <a:ext uri="{FF2B5EF4-FFF2-40B4-BE49-F238E27FC236}">
                <a16:creationId xmlns:a16="http://schemas.microsoft.com/office/drawing/2014/main" id="{DC16EFD6-8DE9-46DD-8D45-0BBCB2FDC5ED}"/>
              </a:ext>
            </a:extLst>
          </p:cNvPr>
          <p:cNvSpPr/>
          <p:nvPr/>
        </p:nvSpPr>
        <p:spPr>
          <a:xfrm>
            <a:off x="2379887" y="1111241"/>
            <a:ext cx="1325693" cy="104692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79" name="圓角矩形 24">
            <a:extLst>
              <a:ext uri="{FF2B5EF4-FFF2-40B4-BE49-F238E27FC236}">
                <a16:creationId xmlns:a16="http://schemas.microsoft.com/office/drawing/2014/main" id="{781CAFF9-1048-4919-8E48-51CA90554014}"/>
              </a:ext>
            </a:extLst>
          </p:cNvPr>
          <p:cNvSpPr/>
          <p:nvPr/>
        </p:nvSpPr>
        <p:spPr>
          <a:xfrm>
            <a:off x="1422745" y="1154894"/>
            <a:ext cx="849379" cy="10223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哺集乳室</a:t>
            </a:r>
          </a:p>
        </p:txBody>
      </p:sp>
      <p:sp>
        <p:nvSpPr>
          <p:cNvPr id="80" name="圓角矩形 5">
            <a:extLst>
              <a:ext uri="{FF2B5EF4-FFF2-40B4-BE49-F238E27FC236}">
                <a16:creationId xmlns:a16="http://schemas.microsoft.com/office/drawing/2014/main" id="{4D2DAEA7-02CF-48FD-907C-940700094548}"/>
              </a:ext>
            </a:extLst>
          </p:cNvPr>
          <p:cNvSpPr/>
          <p:nvPr/>
        </p:nvSpPr>
        <p:spPr>
          <a:xfrm>
            <a:off x="4968217" y="1124385"/>
            <a:ext cx="1089079" cy="1075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82" name="Text Box 16">
            <a:extLst>
              <a:ext uri="{FF2B5EF4-FFF2-40B4-BE49-F238E27FC236}">
                <a16:creationId xmlns:a16="http://schemas.microsoft.com/office/drawing/2014/main" id="{5CC77186-4B9A-461E-BFD8-206EA5369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3090" y="1111239"/>
            <a:ext cx="1089080" cy="1046927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</p:spTree>
    <p:extLst>
      <p:ext uri="{BB962C8B-B14F-4D97-AF65-F5344CB8AC3E}">
        <p14:creationId xmlns:p14="http://schemas.microsoft.com/office/powerpoint/2010/main" val="15703951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1032094" y="2787485"/>
            <a:ext cx="6996289" cy="127029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052544" y="1015916"/>
            <a:ext cx="6955388" cy="1347199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032094" y="4462682"/>
            <a:ext cx="6996289" cy="1165823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251520" y="206370"/>
            <a:ext cx="864096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南陽里活動中心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" name="圓角矩形 32"/>
          <p:cNvSpPr/>
          <p:nvPr/>
        </p:nvSpPr>
        <p:spPr>
          <a:xfrm>
            <a:off x="5425547" y="2871205"/>
            <a:ext cx="1165387" cy="5828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登記處</a:t>
            </a:r>
          </a:p>
        </p:txBody>
      </p:sp>
      <p:sp>
        <p:nvSpPr>
          <p:cNvPr id="36" name="圓角矩形 35"/>
          <p:cNvSpPr/>
          <p:nvPr/>
        </p:nvSpPr>
        <p:spPr>
          <a:xfrm>
            <a:off x="1333228" y="1178698"/>
            <a:ext cx="1466405" cy="4306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物資領取</a:t>
            </a:r>
          </a:p>
        </p:txBody>
      </p:sp>
      <p:grpSp>
        <p:nvGrpSpPr>
          <p:cNvPr id="29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0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1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2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SB420-0040</a:t>
            </a:r>
            <a:endParaRPr lang="zh-TW" altLang="en-US" dirty="0"/>
          </a:p>
        </p:txBody>
      </p:sp>
      <p:sp>
        <p:nvSpPr>
          <p:cNvPr id="39" name="圓角矩形 38"/>
          <p:cNvSpPr/>
          <p:nvPr/>
        </p:nvSpPr>
        <p:spPr>
          <a:xfrm>
            <a:off x="5405677" y="1756314"/>
            <a:ext cx="1233783" cy="55281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女寢室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206313" y="3286060"/>
            <a:ext cx="74796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│1F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43" name="圓角矩形 42"/>
          <p:cNvSpPr/>
          <p:nvPr/>
        </p:nvSpPr>
        <p:spPr>
          <a:xfrm>
            <a:off x="4198198" y="3498684"/>
            <a:ext cx="1162520" cy="5044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弱勢寢區</a:t>
            </a:r>
          </a:p>
        </p:txBody>
      </p:sp>
      <p:sp>
        <p:nvSpPr>
          <p:cNvPr id="44" name="圓角矩形 43"/>
          <p:cNvSpPr/>
          <p:nvPr/>
        </p:nvSpPr>
        <p:spPr>
          <a:xfrm>
            <a:off x="2809008" y="1770906"/>
            <a:ext cx="1497854" cy="4984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家庭寢區</a:t>
            </a: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154568" y="1549398"/>
            <a:ext cx="80031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│2F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60" name="圓角矩形 59"/>
          <p:cNvSpPr/>
          <p:nvPr/>
        </p:nvSpPr>
        <p:spPr>
          <a:xfrm>
            <a:off x="1361964" y="1734064"/>
            <a:ext cx="1388794" cy="5673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物資存放</a:t>
            </a:r>
          </a:p>
        </p:txBody>
      </p:sp>
      <p:sp>
        <p:nvSpPr>
          <p:cNvPr id="61" name="圓角矩形 60"/>
          <p:cNvSpPr/>
          <p:nvPr/>
        </p:nvSpPr>
        <p:spPr>
          <a:xfrm>
            <a:off x="2116351" y="4821216"/>
            <a:ext cx="4741380" cy="38306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用餐休息區</a:t>
            </a:r>
          </a:p>
        </p:txBody>
      </p:sp>
      <p:sp>
        <p:nvSpPr>
          <p:cNvPr id="80" name="矩形 79"/>
          <p:cNvSpPr/>
          <p:nvPr/>
        </p:nvSpPr>
        <p:spPr>
          <a:xfrm>
            <a:off x="8060923" y="5318502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dirty="0">
                <a:solidFill>
                  <a:srgbClr val="0000CC"/>
                </a:solidFill>
              </a:rPr>
              <a:t>(</a:t>
            </a:r>
            <a:r>
              <a:rPr lang="zh-TW" altLang="en-US" dirty="0">
                <a:solidFill>
                  <a:srgbClr val="0000CC"/>
                </a:solidFill>
              </a:rPr>
              <a:t>有電梯</a:t>
            </a:r>
            <a:r>
              <a:rPr lang="en-US" altLang="zh-TW" dirty="0">
                <a:solidFill>
                  <a:srgbClr val="0000CC"/>
                </a:solidFill>
              </a:rPr>
              <a:t>)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2" name="圓角矩形 41"/>
          <p:cNvSpPr/>
          <p:nvPr/>
        </p:nvSpPr>
        <p:spPr>
          <a:xfrm>
            <a:off x="2792997" y="3498684"/>
            <a:ext cx="1332793" cy="5198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男寢室</a:t>
            </a: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186777" y="4821216"/>
            <a:ext cx="82758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│BF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52" name="AutoShape 21"/>
          <p:cNvSpPr>
            <a:spLocks noChangeArrowheads="1"/>
          </p:cNvSpPr>
          <p:nvPr/>
        </p:nvSpPr>
        <p:spPr bwMode="auto">
          <a:xfrm rot="10800000">
            <a:off x="270960" y="2017180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3" name="圓角矩形 52"/>
          <p:cNvSpPr/>
          <p:nvPr/>
        </p:nvSpPr>
        <p:spPr>
          <a:xfrm>
            <a:off x="5444024" y="3507177"/>
            <a:ext cx="1162520" cy="5044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諮詢處</a:t>
            </a:r>
          </a:p>
        </p:txBody>
      </p:sp>
      <p:sp>
        <p:nvSpPr>
          <p:cNvPr id="54" name="AutoShape 21"/>
          <p:cNvSpPr>
            <a:spLocks noChangeArrowheads="1"/>
          </p:cNvSpPr>
          <p:nvPr/>
        </p:nvSpPr>
        <p:spPr bwMode="auto">
          <a:xfrm rot="10800000">
            <a:off x="3580742" y="1276791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5" name="AutoShape 21"/>
          <p:cNvSpPr>
            <a:spLocks noChangeArrowheads="1"/>
          </p:cNvSpPr>
          <p:nvPr/>
        </p:nvSpPr>
        <p:spPr bwMode="auto">
          <a:xfrm rot="10800000">
            <a:off x="5937392" y="1298055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6" name="AutoShape 21"/>
          <p:cNvSpPr>
            <a:spLocks noChangeArrowheads="1"/>
          </p:cNvSpPr>
          <p:nvPr/>
        </p:nvSpPr>
        <p:spPr bwMode="auto">
          <a:xfrm rot="10800000">
            <a:off x="8109487" y="1889049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7" name="AutoShape 21"/>
          <p:cNvSpPr>
            <a:spLocks noChangeArrowheads="1"/>
          </p:cNvSpPr>
          <p:nvPr/>
        </p:nvSpPr>
        <p:spPr bwMode="auto">
          <a:xfrm rot="5400000">
            <a:off x="4204563" y="2390592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8" name="AutoShape 21"/>
          <p:cNvSpPr>
            <a:spLocks noChangeArrowheads="1"/>
          </p:cNvSpPr>
          <p:nvPr/>
        </p:nvSpPr>
        <p:spPr bwMode="auto">
          <a:xfrm rot="7527463">
            <a:off x="3844570" y="3163778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2" name="AutoShape 21"/>
          <p:cNvSpPr>
            <a:spLocks noChangeArrowheads="1"/>
          </p:cNvSpPr>
          <p:nvPr/>
        </p:nvSpPr>
        <p:spPr bwMode="auto">
          <a:xfrm rot="10800000">
            <a:off x="7189607" y="4517092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10304689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4860032" y="4260963"/>
            <a:ext cx="2726063" cy="1456194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朴子里活動中心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785335" y="1648508"/>
            <a:ext cx="5800760" cy="2612455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grpSp>
        <p:nvGrpSpPr>
          <p:cNvPr id="19460" name="Group 70"/>
          <p:cNvGrpSpPr>
            <a:grpSpLocks/>
          </p:cNvGrpSpPr>
          <p:nvPr/>
        </p:nvGrpSpPr>
        <p:grpSpPr bwMode="auto">
          <a:xfrm>
            <a:off x="611188" y="4941888"/>
            <a:ext cx="1368425" cy="1439862"/>
            <a:chOff x="158" y="2976"/>
            <a:chExt cx="908" cy="1089"/>
          </a:xfrm>
        </p:grpSpPr>
        <p:sp>
          <p:nvSpPr>
            <p:cNvPr id="19473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80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19474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5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6" name="Text Box 69"/>
            <p:cNvSpPr txBox="1">
              <a:spLocks noChangeArrowheads="1"/>
            </p:cNvSpPr>
            <p:nvPr/>
          </p:nvSpPr>
          <p:spPr bwMode="auto">
            <a:xfrm>
              <a:off x="204" y="3782"/>
              <a:ext cx="83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40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2399458" y="2065479"/>
            <a:ext cx="1065489" cy="518123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登記處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366822" y="6444044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SB420-0041</a:t>
            </a:r>
            <a:endParaRPr lang="zh-TW" altLang="en-US" dirty="0"/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3733524" y="3194526"/>
            <a:ext cx="1961526" cy="7695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休息活動區</a:t>
            </a:r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6457555" y="2714523"/>
            <a:ext cx="1012638" cy="12048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zh-TW" altLang="en-US" sz="1600" dirty="0"/>
              <a:t>家庭寢區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3739757" y="1978569"/>
            <a:ext cx="1295283" cy="8471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zh-TW" altLang="en-US" sz="1600" dirty="0"/>
              <a:t>用餐區</a:t>
            </a:r>
          </a:p>
        </p:txBody>
      </p:sp>
      <p:sp>
        <p:nvSpPr>
          <p:cNvPr id="2" name="矩形 1"/>
          <p:cNvSpPr/>
          <p:nvPr/>
        </p:nvSpPr>
        <p:spPr>
          <a:xfrm>
            <a:off x="7558380" y="5909157"/>
            <a:ext cx="101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dirty="0">
                <a:solidFill>
                  <a:srgbClr val="0000CC"/>
                </a:solidFill>
              </a:rPr>
              <a:t>(</a:t>
            </a:r>
            <a:r>
              <a:rPr lang="zh-TW" altLang="en-US" dirty="0">
                <a:solidFill>
                  <a:srgbClr val="0000CC"/>
                </a:solidFill>
              </a:rPr>
              <a:t>無電梯</a:t>
            </a:r>
            <a:r>
              <a:rPr lang="en-US" altLang="zh-TW" dirty="0">
                <a:solidFill>
                  <a:srgbClr val="0000CC"/>
                </a:solidFill>
              </a:rPr>
              <a:t>)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19461" name="Rectangle 28"/>
          <p:cNvSpPr>
            <a:spLocks noChangeArrowheads="1"/>
          </p:cNvSpPr>
          <p:nvPr/>
        </p:nvSpPr>
        <p:spPr bwMode="auto">
          <a:xfrm>
            <a:off x="6210048" y="1801361"/>
            <a:ext cx="1284284" cy="652214"/>
          </a:xfrm>
          <a:prstGeom prst="rect">
            <a:avLst/>
          </a:prstGeom>
          <a:solidFill>
            <a:schemeClr val="accent2">
              <a:lumMod val="40000"/>
              <a:lumOff val="60000"/>
              <a:alpha val="67842"/>
            </a:schemeClr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Calibri" pitchFamily="34" charset="0"/>
              </a:rPr>
              <a:t>女寢區</a:t>
            </a: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 rot="5400000">
            <a:off x="5885378" y="2643072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5823005" y="3373064"/>
            <a:ext cx="530735" cy="14095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弱勢寢區</a:t>
            </a: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4860032" y="5014517"/>
            <a:ext cx="1295283" cy="6734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100" dirty="0"/>
              <a:t>W.C.</a:t>
            </a:r>
            <a:endParaRPr lang="zh-TW" altLang="en-US" sz="1100" dirty="0"/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155316" y="5214526"/>
            <a:ext cx="1430780" cy="4842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100" dirty="0"/>
              <a:t>W.C.</a:t>
            </a:r>
            <a:endParaRPr lang="zh-TW" altLang="en-US" sz="1100" dirty="0"/>
          </a:p>
        </p:txBody>
      </p:sp>
      <p:sp>
        <p:nvSpPr>
          <p:cNvPr id="27" name="AutoShape 14"/>
          <p:cNvSpPr>
            <a:spLocks noChangeArrowheads="1"/>
          </p:cNvSpPr>
          <p:nvPr/>
        </p:nvSpPr>
        <p:spPr bwMode="auto">
          <a:xfrm rot="5400000">
            <a:off x="4138562" y="2675108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4" name="AutoShape 14"/>
          <p:cNvSpPr>
            <a:spLocks noChangeArrowheads="1"/>
          </p:cNvSpPr>
          <p:nvPr/>
        </p:nvSpPr>
        <p:spPr bwMode="auto">
          <a:xfrm rot="10800000">
            <a:off x="1922272" y="1911626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7518034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5140739" y="3280446"/>
            <a:ext cx="2726063" cy="2522631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朴子里活動中心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285366" y="1691424"/>
            <a:ext cx="5147801" cy="2612455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grpSp>
        <p:nvGrpSpPr>
          <p:cNvPr id="19460" name="Group 70"/>
          <p:cNvGrpSpPr>
            <a:grpSpLocks/>
          </p:cNvGrpSpPr>
          <p:nvPr/>
        </p:nvGrpSpPr>
        <p:grpSpPr bwMode="auto">
          <a:xfrm>
            <a:off x="611188" y="4941888"/>
            <a:ext cx="1368425" cy="1439862"/>
            <a:chOff x="158" y="2976"/>
            <a:chExt cx="908" cy="1089"/>
          </a:xfrm>
        </p:grpSpPr>
        <p:sp>
          <p:nvSpPr>
            <p:cNvPr id="19473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80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19474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5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19476" name="Text Box 69"/>
            <p:cNvSpPr txBox="1">
              <a:spLocks noChangeArrowheads="1"/>
            </p:cNvSpPr>
            <p:nvPr/>
          </p:nvSpPr>
          <p:spPr bwMode="auto">
            <a:xfrm>
              <a:off x="204" y="3782"/>
              <a:ext cx="83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40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6" name="文字方塊 35"/>
          <p:cNvSpPr txBox="1"/>
          <p:nvPr/>
        </p:nvSpPr>
        <p:spPr>
          <a:xfrm>
            <a:off x="366822" y="6444044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SB420-0041</a:t>
            </a:r>
            <a:endParaRPr lang="zh-TW" altLang="en-US" dirty="0"/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1660205" y="1874266"/>
            <a:ext cx="1961526" cy="7695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休息活動區</a:t>
            </a: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4215221" y="1800438"/>
            <a:ext cx="2073313" cy="13927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300000"/>
              </a:lnSpc>
              <a:spcBef>
                <a:spcPct val="50000"/>
              </a:spcBef>
              <a:buFontTx/>
              <a:buNone/>
            </a:pPr>
            <a:r>
              <a:rPr lang="zh-TW" altLang="en-US" sz="1600" dirty="0"/>
              <a:t>男寢區</a:t>
            </a:r>
          </a:p>
        </p:txBody>
      </p:sp>
      <p:sp>
        <p:nvSpPr>
          <p:cNvPr id="2" name="矩形 1"/>
          <p:cNvSpPr/>
          <p:nvPr/>
        </p:nvSpPr>
        <p:spPr>
          <a:xfrm>
            <a:off x="7558380" y="5909157"/>
            <a:ext cx="101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dirty="0">
                <a:solidFill>
                  <a:srgbClr val="0000CC"/>
                </a:solidFill>
              </a:rPr>
              <a:t>(</a:t>
            </a:r>
            <a:r>
              <a:rPr lang="zh-TW" altLang="en-US" dirty="0">
                <a:solidFill>
                  <a:srgbClr val="0000CC"/>
                </a:solidFill>
              </a:rPr>
              <a:t>無電梯</a:t>
            </a:r>
            <a:r>
              <a:rPr lang="en-US" altLang="zh-TW" dirty="0">
                <a:solidFill>
                  <a:srgbClr val="0000CC"/>
                </a:solidFill>
              </a:rPr>
              <a:t>)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 rot="7320091">
            <a:off x="3396809" y="3489969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433168" y="4242997"/>
            <a:ext cx="1430780" cy="8489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/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2000" dirty="0"/>
              <a:t>W.C.</a:t>
            </a:r>
            <a:endParaRPr lang="zh-TW" altLang="en-US" sz="2000" dirty="0"/>
          </a:p>
        </p:txBody>
      </p:sp>
      <p:sp>
        <p:nvSpPr>
          <p:cNvPr id="27" name="AutoShape 14"/>
          <p:cNvSpPr>
            <a:spLocks noChangeArrowheads="1"/>
          </p:cNvSpPr>
          <p:nvPr/>
        </p:nvSpPr>
        <p:spPr bwMode="auto">
          <a:xfrm rot="5400000">
            <a:off x="1780475" y="2724868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4" name="AutoShape 14"/>
          <p:cNvSpPr>
            <a:spLocks noChangeArrowheads="1"/>
          </p:cNvSpPr>
          <p:nvPr/>
        </p:nvSpPr>
        <p:spPr bwMode="auto">
          <a:xfrm rot="7237394">
            <a:off x="2254675" y="3538117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" name="矩形 2"/>
          <p:cNvSpPr/>
          <p:nvPr/>
        </p:nvSpPr>
        <p:spPr>
          <a:xfrm>
            <a:off x="2427128" y="3113172"/>
            <a:ext cx="646331" cy="4636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TW" altLang="en-US" dirty="0"/>
              <a:t>露臺</a:t>
            </a:r>
          </a:p>
        </p:txBody>
      </p:sp>
      <p:sp>
        <p:nvSpPr>
          <p:cNvPr id="28" name="矩形 27"/>
          <p:cNvSpPr/>
          <p:nvPr/>
        </p:nvSpPr>
        <p:spPr>
          <a:xfrm>
            <a:off x="5519144" y="4822043"/>
            <a:ext cx="646331" cy="4636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TW" altLang="en-US" dirty="0"/>
              <a:t>露臺</a:t>
            </a:r>
          </a:p>
        </p:txBody>
      </p:sp>
    </p:spTree>
    <p:extLst>
      <p:ext uri="{BB962C8B-B14F-4D97-AF65-F5344CB8AC3E}">
        <p14:creationId xmlns:p14="http://schemas.microsoft.com/office/powerpoint/2010/main" val="25472036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臺中市葫蘆墩防災公園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55576" y="968709"/>
            <a:ext cx="7758726" cy="4536855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147101" y="5812405"/>
            <a:ext cx="1800225" cy="366712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>
                <a:solidFill>
                  <a:srgbClr val="0000CC"/>
                </a:solidFill>
              </a:rPr>
              <a:t>圓環北路</a:t>
            </a:r>
          </a:p>
        </p:txBody>
      </p: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3049042" y="2643684"/>
            <a:ext cx="3088995" cy="1384153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250000"/>
              </a:lnSpc>
              <a:spcBef>
                <a:spcPct val="50000"/>
              </a:spcBef>
              <a:buFontTx/>
              <a:buNone/>
            </a:pPr>
            <a:r>
              <a:rPr lang="zh-TW" altLang="en-US" sz="2400" dirty="0"/>
              <a:t>公共區</a:t>
            </a:r>
            <a:r>
              <a:rPr lang="en-US" altLang="zh-TW" sz="2400" dirty="0"/>
              <a:t>/</a:t>
            </a:r>
            <a:r>
              <a:rPr lang="zh-TW" altLang="en-US" sz="2400" dirty="0"/>
              <a:t>用餐區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6848176" y="938079"/>
            <a:ext cx="405632" cy="1168784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800" dirty="0"/>
              <a:t>巡邏箱</a:t>
            </a:r>
            <a:endParaRPr lang="zh-TW" altLang="en-US" sz="1600" dirty="0"/>
          </a:p>
        </p:txBody>
      </p:sp>
      <p:sp>
        <p:nvSpPr>
          <p:cNvPr id="19468" name="Text Box 18"/>
          <p:cNvSpPr txBox="1">
            <a:spLocks noChangeArrowheads="1"/>
          </p:cNvSpPr>
          <p:nvPr/>
        </p:nvSpPr>
        <p:spPr bwMode="auto">
          <a:xfrm>
            <a:off x="3049041" y="1997779"/>
            <a:ext cx="3088995" cy="602754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400" dirty="0"/>
              <a:t>書報區</a:t>
            </a:r>
            <a:r>
              <a:rPr lang="en-US" altLang="zh-TW" sz="2400" dirty="0"/>
              <a:t>/</a:t>
            </a:r>
            <a:r>
              <a:rPr lang="zh-TW" altLang="en-US" sz="2400" dirty="0"/>
              <a:t>遊戲區</a:t>
            </a:r>
          </a:p>
        </p:txBody>
      </p:sp>
      <p:sp>
        <p:nvSpPr>
          <p:cNvPr id="2" name="圓角矩形 1"/>
          <p:cNvSpPr/>
          <p:nvPr/>
        </p:nvSpPr>
        <p:spPr>
          <a:xfrm>
            <a:off x="1042342" y="815564"/>
            <a:ext cx="462494" cy="179005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廁所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垃圾車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1757698" y="966027"/>
            <a:ext cx="470326" cy="125727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自來水車</a:t>
            </a:r>
          </a:p>
        </p:txBody>
      </p:sp>
      <p:sp>
        <p:nvSpPr>
          <p:cNvPr id="25" name="圓角矩形 24"/>
          <p:cNvSpPr/>
          <p:nvPr/>
        </p:nvSpPr>
        <p:spPr>
          <a:xfrm>
            <a:off x="7383785" y="1039051"/>
            <a:ext cx="846610" cy="88838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物資倉庫</a:t>
            </a:r>
          </a:p>
        </p:txBody>
      </p:sp>
      <p:grpSp>
        <p:nvGrpSpPr>
          <p:cNvPr id="30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1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2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3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4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5" name="文字方塊 34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SB420-0043</a:t>
            </a:r>
            <a:endParaRPr lang="zh-TW" altLang="en-US" dirty="0"/>
          </a:p>
        </p:txBody>
      </p:sp>
      <p:sp>
        <p:nvSpPr>
          <p:cNvPr id="29" name="圓角矩形 28"/>
          <p:cNvSpPr/>
          <p:nvPr/>
        </p:nvSpPr>
        <p:spPr>
          <a:xfrm>
            <a:off x="593422" y="2940498"/>
            <a:ext cx="806970" cy="22994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圓形</a:t>
            </a:r>
            <a:endParaRPr lang="en-US" altLang="zh-TW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廣場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5561974" y="968710"/>
            <a:ext cx="1096590" cy="466839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女寢區</a:t>
            </a: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5561974" y="1509364"/>
            <a:ext cx="1096590" cy="466839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家庭寢區</a:t>
            </a: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4195136" y="1199294"/>
            <a:ext cx="1096590" cy="466839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 帳篷區</a:t>
            </a: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2852192" y="1028939"/>
            <a:ext cx="472076" cy="908611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男寢區</a:t>
            </a: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3470198" y="768154"/>
            <a:ext cx="472076" cy="122962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弱勢寢區</a:t>
            </a:r>
          </a:p>
        </p:txBody>
      </p:sp>
      <p:sp>
        <p:nvSpPr>
          <p:cNvPr id="46" name="圓角矩形 45"/>
          <p:cNvSpPr/>
          <p:nvPr/>
        </p:nvSpPr>
        <p:spPr>
          <a:xfrm>
            <a:off x="1604789" y="2342995"/>
            <a:ext cx="715356" cy="6837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中華</a:t>
            </a:r>
            <a:endParaRPr lang="en-US" altLang="zh-TW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電信</a:t>
            </a:r>
          </a:p>
        </p:txBody>
      </p:sp>
      <p:sp>
        <p:nvSpPr>
          <p:cNvPr id="47" name="圓角矩形 46"/>
          <p:cNvSpPr/>
          <p:nvPr/>
        </p:nvSpPr>
        <p:spPr>
          <a:xfrm>
            <a:off x="1478042" y="3135433"/>
            <a:ext cx="999142" cy="68370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機動派出所</a:t>
            </a:r>
          </a:p>
        </p:txBody>
      </p:sp>
      <p:sp>
        <p:nvSpPr>
          <p:cNvPr id="48" name="圓角矩形 47"/>
          <p:cNvSpPr/>
          <p:nvPr/>
        </p:nvSpPr>
        <p:spPr>
          <a:xfrm>
            <a:off x="1509854" y="3902699"/>
            <a:ext cx="999142" cy="68370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備餐</a:t>
            </a:r>
            <a:endParaRPr lang="en-US" altLang="zh-TW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帳篷</a:t>
            </a:r>
          </a:p>
        </p:txBody>
      </p:sp>
      <p:sp>
        <p:nvSpPr>
          <p:cNvPr id="49" name="圓角矩形 48"/>
          <p:cNvSpPr/>
          <p:nvPr/>
        </p:nvSpPr>
        <p:spPr>
          <a:xfrm>
            <a:off x="1517615" y="4682382"/>
            <a:ext cx="999142" cy="68370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災民登記處</a:t>
            </a:r>
          </a:p>
        </p:txBody>
      </p:sp>
      <p:sp>
        <p:nvSpPr>
          <p:cNvPr id="50" name="圓角矩形 49"/>
          <p:cNvSpPr/>
          <p:nvPr/>
        </p:nvSpPr>
        <p:spPr>
          <a:xfrm>
            <a:off x="2641788" y="4695571"/>
            <a:ext cx="999142" cy="6837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物資領取處</a:t>
            </a:r>
          </a:p>
        </p:txBody>
      </p:sp>
      <p:sp>
        <p:nvSpPr>
          <p:cNvPr id="51" name="圓角矩形 50"/>
          <p:cNvSpPr/>
          <p:nvPr/>
        </p:nvSpPr>
        <p:spPr>
          <a:xfrm>
            <a:off x="7541614" y="2158073"/>
            <a:ext cx="999142" cy="6837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宗教服務空間</a:t>
            </a:r>
          </a:p>
        </p:txBody>
      </p:sp>
      <p:sp>
        <p:nvSpPr>
          <p:cNvPr id="52" name="圓角矩形 51"/>
          <p:cNvSpPr/>
          <p:nvPr/>
        </p:nvSpPr>
        <p:spPr>
          <a:xfrm>
            <a:off x="6497375" y="2162338"/>
            <a:ext cx="999142" cy="68370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福利諮詢站</a:t>
            </a:r>
          </a:p>
        </p:txBody>
      </p:sp>
      <p:sp>
        <p:nvSpPr>
          <p:cNvPr id="53" name="圓角矩形 52"/>
          <p:cNvSpPr/>
          <p:nvPr/>
        </p:nvSpPr>
        <p:spPr>
          <a:xfrm>
            <a:off x="6506697" y="3632121"/>
            <a:ext cx="999142" cy="6837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會談區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帳篷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圓角矩形 53"/>
          <p:cNvSpPr/>
          <p:nvPr/>
        </p:nvSpPr>
        <p:spPr>
          <a:xfrm>
            <a:off x="6506697" y="2913207"/>
            <a:ext cx="999142" cy="6837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志工</a:t>
            </a:r>
            <a:endParaRPr lang="en-US" altLang="zh-TW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中心</a:t>
            </a:r>
          </a:p>
        </p:txBody>
      </p:sp>
      <p:sp>
        <p:nvSpPr>
          <p:cNvPr id="55" name="圓角矩形 54"/>
          <p:cNvSpPr/>
          <p:nvPr/>
        </p:nvSpPr>
        <p:spPr>
          <a:xfrm>
            <a:off x="6497374" y="4364329"/>
            <a:ext cx="1584879" cy="2757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醫護防疫站</a:t>
            </a:r>
          </a:p>
        </p:txBody>
      </p:sp>
      <p:sp>
        <p:nvSpPr>
          <p:cNvPr id="56" name="圓角矩形 55"/>
          <p:cNvSpPr/>
          <p:nvPr/>
        </p:nvSpPr>
        <p:spPr>
          <a:xfrm>
            <a:off x="6497373" y="4706183"/>
            <a:ext cx="1584879" cy="2757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安心關懷站</a:t>
            </a:r>
          </a:p>
        </p:txBody>
      </p:sp>
      <p:sp>
        <p:nvSpPr>
          <p:cNvPr id="57" name="圓角矩形 56"/>
          <p:cNvSpPr/>
          <p:nvPr/>
        </p:nvSpPr>
        <p:spPr>
          <a:xfrm>
            <a:off x="8130391" y="2976251"/>
            <a:ext cx="461562" cy="13880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寵物安置區</a:t>
            </a:r>
          </a:p>
        </p:txBody>
      </p:sp>
      <p:sp>
        <p:nvSpPr>
          <p:cNvPr id="59" name="圓角矩形 58"/>
          <p:cNvSpPr/>
          <p:nvPr/>
        </p:nvSpPr>
        <p:spPr>
          <a:xfrm>
            <a:off x="4588786" y="5218864"/>
            <a:ext cx="1549250" cy="6837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觀席區</a:t>
            </a:r>
          </a:p>
        </p:txBody>
      </p:sp>
      <p:sp>
        <p:nvSpPr>
          <p:cNvPr id="60" name="AutoShape 14"/>
          <p:cNvSpPr>
            <a:spLocks noChangeArrowheads="1"/>
          </p:cNvSpPr>
          <p:nvPr/>
        </p:nvSpPr>
        <p:spPr bwMode="auto">
          <a:xfrm rot="10800000">
            <a:off x="6145705" y="4597185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1" name="AutoShape 14"/>
          <p:cNvSpPr>
            <a:spLocks noChangeArrowheads="1"/>
          </p:cNvSpPr>
          <p:nvPr/>
        </p:nvSpPr>
        <p:spPr bwMode="auto">
          <a:xfrm rot="10800000">
            <a:off x="6186175" y="3151428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2" name="AutoShape 14"/>
          <p:cNvSpPr>
            <a:spLocks noChangeArrowheads="1"/>
          </p:cNvSpPr>
          <p:nvPr/>
        </p:nvSpPr>
        <p:spPr bwMode="auto">
          <a:xfrm rot="5400000">
            <a:off x="5967009" y="1884102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3" name="AutoShape 14"/>
          <p:cNvSpPr>
            <a:spLocks noChangeArrowheads="1"/>
          </p:cNvSpPr>
          <p:nvPr/>
        </p:nvSpPr>
        <p:spPr bwMode="auto">
          <a:xfrm rot="5400000">
            <a:off x="2802052" y="1840623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4" name="AutoShape 14"/>
          <p:cNvSpPr>
            <a:spLocks noChangeArrowheads="1"/>
          </p:cNvSpPr>
          <p:nvPr/>
        </p:nvSpPr>
        <p:spPr bwMode="auto">
          <a:xfrm>
            <a:off x="1198495" y="2599909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5" name="AutoShape 14"/>
          <p:cNvSpPr>
            <a:spLocks noChangeArrowheads="1"/>
          </p:cNvSpPr>
          <p:nvPr/>
        </p:nvSpPr>
        <p:spPr bwMode="auto">
          <a:xfrm>
            <a:off x="1200946" y="4389254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6" name="AutoShape 14"/>
          <p:cNvSpPr>
            <a:spLocks noChangeArrowheads="1"/>
          </p:cNvSpPr>
          <p:nvPr/>
        </p:nvSpPr>
        <p:spPr bwMode="auto">
          <a:xfrm rot="16200000">
            <a:off x="3270320" y="5422191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7" name="AutoShape 14"/>
          <p:cNvSpPr>
            <a:spLocks noChangeArrowheads="1"/>
          </p:cNvSpPr>
          <p:nvPr/>
        </p:nvSpPr>
        <p:spPr bwMode="auto">
          <a:xfrm rot="16200000">
            <a:off x="5961959" y="5206078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8" name="AutoShape 14"/>
          <p:cNvSpPr>
            <a:spLocks noChangeArrowheads="1"/>
          </p:cNvSpPr>
          <p:nvPr/>
        </p:nvSpPr>
        <p:spPr bwMode="auto">
          <a:xfrm rot="16200000">
            <a:off x="788262" y="5302055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9" name="AutoShape 14"/>
          <p:cNvSpPr>
            <a:spLocks noChangeArrowheads="1"/>
          </p:cNvSpPr>
          <p:nvPr/>
        </p:nvSpPr>
        <p:spPr bwMode="auto">
          <a:xfrm rot="5400000">
            <a:off x="756968" y="4950674"/>
            <a:ext cx="331824" cy="6049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21915418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0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1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2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     </a:t>
            </a:r>
            <a:r>
              <a:rPr lang="en-US" altLang="zh-TW" dirty="0"/>
              <a:t>SB420-0044</a:t>
            </a:r>
            <a:endParaRPr lang="zh-TW" altLang="en-US" dirty="0"/>
          </a:p>
        </p:txBody>
      </p:sp>
      <p:sp>
        <p:nvSpPr>
          <p:cNvPr id="62" name="AutoShape 21"/>
          <p:cNvSpPr>
            <a:spLocks noChangeArrowheads="1"/>
          </p:cNvSpPr>
          <p:nvPr/>
        </p:nvSpPr>
        <p:spPr bwMode="auto">
          <a:xfrm rot="10800000">
            <a:off x="7740352" y="2303709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" name="梯形 1"/>
          <p:cNvSpPr/>
          <p:nvPr/>
        </p:nvSpPr>
        <p:spPr>
          <a:xfrm rot="15466194">
            <a:off x="3273118" y="540416"/>
            <a:ext cx="2377344" cy="6795228"/>
          </a:xfrm>
          <a:prstGeom prst="trapezoi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圓角矩形 33"/>
          <p:cNvSpPr/>
          <p:nvPr/>
        </p:nvSpPr>
        <p:spPr>
          <a:xfrm>
            <a:off x="3120002" y="3809996"/>
            <a:ext cx="931497" cy="6312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休閒區</a:t>
            </a:r>
          </a:p>
        </p:txBody>
      </p:sp>
      <p:sp>
        <p:nvSpPr>
          <p:cNvPr id="35" name="圓角矩形 34"/>
          <p:cNvSpPr/>
          <p:nvPr/>
        </p:nvSpPr>
        <p:spPr>
          <a:xfrm>
            <a:off x="6427528" y="3992687"/>
            <a:ext cx="1453872" cy="6153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物資存放區</a:t>
            </a:r>
          </a:p>
        </p:txBody>
      </p:sp>
      <p:sp>
        <p:nvSpPr>
          <p:cNvPr id="46" name="圓角矩形 45"/>
          <p:cNvSpPr/>
          <p:nvPr/>
        </p:nvSpPr>
        <p:spPr>
          <a:xfrm>
            <a:off x="6914046" y="2705324"/>
            <a:ext cx="967354" cy="4679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登記處</a:t>
            </a:r>
          </a:p>
        </p:txBody>
      </p:sp>
      <p:sp>
        <p:nvSpPr>
          <p:cNvPr id="47" name="圓角矩形 46"/>
          <p:cNvSpPr/>
          <p:nvPr/>
        </p:nvSpPr>
        <p:spPr>
          <a:xfrm>
            <a:off x="4985345" y="3105566"/>
            <a:ext cx="1086162" cy="39211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住宿區</a:t>
            </a:r>
          </a:p>
        </p:txBody>
      </p:sp>
      <p:sp>
        <p:nvSpPr>
          <p:cNvPr id="49" name="圓角矩形 48"/>
          <p:cNvSpPr/>
          <p:nvPr/>
        </p:nvSpPr>
        <p:spPr>
          <a:xfrm>
            <a:off x="4985345" y="3604248"/>
            <a:ext cx="1086162" cy="3921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沐浴區</a:t>
            </a:r>
          </a:p>
        </p:txBody>
      </p:sp>
      <p:sp>
        <p:nvSpPr>
          <p:cNvPr id="50" name="圓角矩形 49"/>
          <p:cNvSpPr/>
          <p:nvPr/>
        </p:nvSpPr>
        <p:spPr>
          <a:xfrm>
            <a:off x="1810663" y="4347136"/>
            <a:ext cx="1296144" cy="4679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文康區</a:t>
            </a:r>
          </a:p>
        </p:txBody>
      </p:sp>
      <p:sp>
        <p:nvSpPr>
          <p:cNvPr id="63" name="AutoShape 21"/>
          <p:cNvSpPr>
            <a:spLocks noChangeArrowheads="1"/>
          </p:cNvSpPr>
          <p:nvPr/>
        </p:nvSpPr>
        <p:spPr bwMode="auto">
          <a:xfrm rot="8930850">
            <a:off x="5608973" y="2157677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4" name="AutoShape 21"/>
          <p:cNvSpPr>
            <a:spLocks noChangeArrowheads="1"/>
          </p:cNvSpPr>
          <p:nvPr/>
        </p:nvSpPr>
        <p:spPr bwMode="auto">
          <a:xfrm rot="8930850">
            <a:off x="3372143" y="3259322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5" name="AutoShape 21"/>
          <p:cNvSpPr>
            <a:spLocks noChangeArrowheads="1"/>
          </p:cNvSpPr>
          <p:nvPr/>
        </p:nvSpPr>
        <p:spPr bwMode="auto">
          <a:xfrm rot="599546">
            <a:off x="1330658" y="4785985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6" name="AutoShape 21"/>
          <p:cNvSpPr>
            <a:spLocks noChangeArrowheads="1"/>
          </p:cNvSpPr>
          <p:nvPr/>
        </p:nvSpPr>
        <p:spPr bwMode="auto">
          <a:xfrm rot="599546">
            <a:off x="3630985" y="4809658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7" name="AutoShape 21"/>
          <p:cNvSpPr>
            <a:spLocks noChangeArrowheads="1"/>
          </p:cNvSpPr>
          <p:nvPr/>
        </p:nvSpPr>
        <p:spPr bwMode="auto">
          <a:xfrm rot="19623496">
            <a:off x="5220234" y="4496771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8" name="AutoShape 21"/>
          <p:cNvSpPr>
            <a:spLocks noChangeArrowheads="1"/>
          </p:cNvSpPr>
          <p:nvPr/>
        </p:nvSpPr>
        <p:spPr bwMode="auto">
          <a:xfrm rot="19623496">
            <a:off x="8074965" y="3389191"/>
            <a:ext cx="71975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9" name="圓角矩形 68"/>
          <p:cNvSpPr/>
          <p:nvPr/>
        </p:nvSpPr>
        <p:spPr>
          <a:xfrm>
            <a:off x="4084086" y="2751620"/>
            <a:ext cx="931497" cy="6312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女寢區</a:t>
            </a:r>
          </a:p>
        </p:txBody>
      </p:sp>
      <p:sp>
        <p:nvSpPr>
          <p:cNvPr id="70" name="圓角矩形 69"/>
          <p:cNvSpPr/>
          <p:nvPr/>
        </p:nvSpPr>
        <p:spPr>
          <a:xfrm>
            <a:off x="4072564" y="3382834"/>
            <a:ext cx="931497" cy="63121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家庭寢區</a:t>
            </a:r>
          </a:p>
        </p:txBody>
      </p:sp>
      <p:sp>
        <p:nvSpPr>
          <p:cNvPr id="71" name="圓角矩形 70"/>
          <p:cNvSpPr/>
          <p:nvPr/>
        </p:nvSpPr>
        <p:spPr>
          <a:xfrm>
            <a:off x="5885405" y="2705324"/>
            <a:ext cx="931497" cy="6312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男寢區</a:t>
            </a:r>
          </a:p>
        </p:txBody>
      </p:sp>
      <p:sp>
        <p:nvSpPr>
          <p:cNvPr id="73" name="圓角矩形 72"/>
          <p:cNvSpPr/>
          <p:nvPr/>
        </p:nvSpPr>
        <p:spPr>
          <a:xfrm>
            <a:off x="5909990" y="3342738"/>
            <a:ext cx="931497" cy="63121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弱勢寢區</a:t>
            </a:r>
          </a:p>
        </p:txBody>
      </p:sp>
      <p:sp>
        <p:nvSpPr>
          <p:cNvPr id="74" name="梯形 73"/>
          <p:cNvSpPr/>
          <p:nvPr/>
        </p:nvSpPr>
        <p:spPr>
          <a:xfrm rot="14707637">
            <a:off x="1059532" y="-477630"/>
            <a:ext cx="503309" cy="3177860"/>
          </a:xfrm>
          <a:prstGeom prst="trapezoi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251520" y="206370"/>
            <a:ext cx="864096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t" anchorCtr="0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臺中市慈濟公園</a:t>
            </a:r>
            <a:r>
              <a:rPr lang="zh-TW" altLang="en-US" dirty="0">
                <a:solidFill>
                  <a:srgbClr val="775F55"/>
                </a:solidFill>
              </a:rPr>
              <a:t>避難平面配置圖</a:t>
            </a:r>
            <a:endParaRPr kumimoji="0"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endParaRPr kumimoji="0" lang="zh-TW" altLang="en-US" sz="27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728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5470543" y="3324678"/>
            <a:ext cx="3406808" cy="2198071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南村里活動中心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013105" y="1196356"/>
            <a:ext cx="3839563" cy="4583734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958711" y="5937650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│1F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19463" name="AutoShape 13"/>
          <p:cNvSpPr>
            <a:spLocks noChangeArrowheads="1"/>
          </p:cNvSpPr>
          <p:nvPr/>
        </p:nvSpPr>
        <p:spPr bwMode="auto">
          <a:xfrm>
            <a:off x="2757860" y="6323151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 rot="10800000">
            <a:off x="4226452" y="2532245"/>
            <a:ext cx="234228" cy="712652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70" name="AutoShape 21"/>
          <p:cNvSpPr>
            <a:spLocks noChangeArrowheads="1"/>
          </p:cNvSpPr>
          <p:nvPr/>
        </p:nvSpPr>
        <p:spPr bwMode="auto">
          <a:xfrm rot="-5400000">
            <a:off x="2204170" y="4236063"/>
            <a:ext cx="703948" cy="245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grpSp>
        <p:nvGrpSpPr>
          <p:cNvPr id="38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9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40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41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42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3" name="文字方塊 42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SB420-0005</a:t>
            </a:r>
            <a:endParaRPr lang="zh-TW" altLang="en-US" dirty="0"/>
          </a:p>
        </p:txBody>
      </p:sp>
      <p:sp>
        <p:nvSpPr>
          <p:cNvPr id="47" name="AutoShape 24"/>
          <p:cNvSpPr>
            <a:spLocks noChangeArrowheads="1"/>
          </p:cNvSpPr>
          <p:nvPr/>
        </p:nvSpPr>
        <p:spPr bwMode="auto">
          <a:xfrm>
            <a:off x="4913809" y="5280052"/>
            <a:ext cx="651979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6138534" y="5636113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│2F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28" name="Text Box 12">
            <a:extLst>
              <a:ext uri="{FF2B5EF4-FFF2-40B4-BE49-F238E27FC236}">
                <a16:creationId xmlns:a16="http://schemas.microsoft.com/office/drawing/2014/main" id="{49DE87F5-C79B-4FB2-ACA4-066A2D7F5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356" y="5608462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id="{1888618D-E94D-4B0E-A848-786D763DD06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880076" y="4603087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30" name="Text Box 18">
            <a:extLst>
              <a:ext uri="{FF2B5EF4-FFF2-40B4-BE49-F238E27FC236}">
                <a16:creationId xmlns:a16="http://schemas.microsoft.com/office/drawing/2014/main" id="{D97B2CC4-8B34-4455-A305-A76A46C8C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479" y="3565099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31" name="Text Box 19">
            <a:extLst>
              <a:ext uri="{FF2B5EF4-FFF2-40B4-BE49-F238E27FC236}">
                <a16:creationId xmlns:a16="http://schemas.microsoft.com/office/drawing/2014/main" id="{B50D2FC5-2411-4D63-8C1F-D20061BE0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479" y="4114378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45DC0E9E-F349-4257-807D-79A63DF13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896" y="1216291"/>
            <a:ext cx="1151712" cy="988573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34" name="圓角矩形 3">
            <a:extLst>
              <a:ext uri="{FF2B5EF4-FFF2-40B4-BE49-F238E27FC236}">
                <a16:creationId xmlns:a16="http://schemas.microsoft.com/office/drawing/2014/main" id="{2159051E-1A93-47D9-8356-0CFEA91D1438}"/>
              </a:ext>
            </a:extLst>
          </p:cNvPr>
          <p:cNvSpPr/>
          <p:nvPr/>
        </p:nvSpPr>
        <p:spPr>
          <a:xfrm>
            <a:off x="1021604" y="1226955"/>
            <a:ext cx="1296144" cy="1404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35" name="圓角矩形 2">
            <a:extLst>
              <a:ext uri="{FF2B5EF4-FFF2-40B4-BE49-F238E27FC236}">
                <a16:creationId xmlns:a16="http://schemas.microsoft.com/office/drawing/2014/main" id="{BDE99231-10D5-4913-8033-22F39060B7F8}"/>
              </a:ext>
            </a:extLst>
          </p:cNvPr>
          <p:cNvSpPr/>
          <p:nvPr/>
        </p:nvSpPr>
        <p:spPr>
          <a:xfrm>
            <a:off x="7882174" y="3364283"/>
            <a:ext cx="896162" cy="12911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37" name="圓角矩形 5">
            <a:extLst>
              <a:ext uri="{FF2B5EF4-FFF2-40B4-BE49-F238E27FC236}">
                <a16:creationId xmlns:a16="http://schemas.microsoft.com/office/drawing/2014/main" id="{2384911F-28FE-4EB5-B4B3-4E3D781A9F23}"/>
              </a:ext>
            </a:extLst>
          </p:cNvPr>
          <p:cNvSpPr/>
          <p:nvPr/>
        </p:nvSpPr>
        <p:spPr>
          <a:xfrm>
            <a:off x="6957570" y="3357248"/>
            <a:ext cx="825589" cy="129789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50" name="圓角矩形 5">
            <a:extLst>
              <a:ext uri="{FF2B5EF4-FFF2-40B4-BE49-F238E27FC236}">
                <a16:creationId xmlns:a16="http://schemas.microsoft.com/office/drawing/2014/main" id="{DFE28CE1-9B5F-4B61-807B-B7850C8458E2}"/>
              </a:ext>
            </a:extLst>
          </p:cNvPr>
          <p:cNvSpPr/>
          <p:nvPr/>
        </p:nvSpPr>
        <p:spPr>
          <a:xfrm>
            <a:off x="6030142" y="3325647"/>
            <a:ext cx="896162" cy="136786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52" name="Text Box 12">
            <a:extLst>
              <a:ext uri="{FF2B5EF4-FFF2-40B4-BE49-F238E27FC236}">
                <a16:creationId xmlns:a16="http://schemas.microsoft.com/office/drawing/2014/main" id="{4FD09382-9FC1-4A26-9E65-AC08265F6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930" y="5293438"/>
            <a:ext cx="1375622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 樓梯│</a:t>
            </a:r>
          </a:p>
        </p:txBody>
      </p:sp>
      <p:sp>
        <p:nvSpPr>
          <p:cNvPr id="53" name="Text Box 12">
            <a:extLst>
              <a:ext uri="{FF2B5EF4-FFF2-40B4-BE49-F238E27FC236}">
                <a16:creationId xmlns:a16="http://schemas.microsoft.com/office/drawing/2014/main" id="{D6140F1D-34F2-4412-A9EA-A75EDF7BA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684" y="5127108"/>
            <a:ext cx="1375622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 樓梯│</a:t>
            </a:r>
          </a:p>
        </p:txBody>
      </p:sp>
      <p:sp>
        <p:nvSpPr>
          <p:cNvPr id="54" name="圓角矩形 24">
            <a:extLst>
              <a:ext uri="{FF2B5EF4-FFF2-40B4-BE49-F238E27FC236}">
                <a16:creationId xmlns:a16="http://schemas.microsoft.com/office/drawing/2014/main" id="{B82DCCAB-A214-44B9-85C8-19271512AEB4}"/>
              </a:ext>
            </a:extLst>
          </p:cNvPr>
          <p:cNvSpPr/>
          <p:nvPr/>
        </p:nvSpPr>
        <p:spPr>
          <a:xfrm>
            <a:off x="5496690" y="3357248"/>
            <a:ext cx="502186" cy="10890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哺集乳室</a:t>
            </a:r>
          </a:p>
        </p:txBody>
      </p:sp>
      <p:sp>
        <p:nvSpPr>
          <p:cNvPr id="55" name="圓角矩形 5">
            <a:extLst>
              <a:ext uri="{FF2B5EF4-FFF2-40B4-BE49-F238E27FC236}">
                <a16:creationId xmlns:a16="http://schemas.microsoft.com/office/drawing/2014/main" id="{32FE0629-6113-476C-AF64-1843A67054D1}"/>
              </a:ext>
            </a:extLst>
          </p:cNvPr>
          <p:cNvSpPr/>
          <p:nvPr/>
        </p:nvSpPr>
        <p:spPr>
          <a:xfrm>
            <a:off x="2289114" y="2362424"/>
            <a:ext cx="1346782" cy="108762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</p:spTree>
    <p:extLst>
      <p:ext uri="{BB962C8B-B14F-4D97-AF65-F5344CB8AC3E}">
        <p14:creationId xmlns:p14="http://schemas.microsoft.com/office/powerpoint/2010/main" val="115500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4">
            <a:extLst>
              <a:ext uri="{FF2B5EF4-FFF2-40B4-BE49-F238E27FC236}">
                <a16:creationId xmlns:a16="http://schemas.microsoft.com/office/drawing/2014/main" id="{DF48ADA6-A24B-4AD9-AFF2-82611E892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2853" y="939418"/>
            <a:ext cx="2253643" cy="465821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82" name="Rectangle 4">
            <a:extLst>
              <a:ext uri="{FF2B5EF4-FFF2-40B4-BE49-F238E27FC236}">
                <a16:creationId xmlns:a16="http://schemas.microsoft.com/office/drawing/2014/main" id="{82A9DC0A-EE3A-471D-8AED-2C353A949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132" y="945543"/>
            <a:ext cx="2735552" cy="465821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80" name="Rectangle 4">
            <a:extLst>
              <a:ext uri="{FF2B5EF4-FFF2-40B4-BE49-F238E27FC236}">
                <a16:creationId xmlns:a16="http://schemas.microsoft.com/office/drawing/2014/main" id="{A6D2B067-518C-4A27-A247-C8E85DF6B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55" y="945543"/>
            <a:ext cx="3584779" cy="4613888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6925155" y="1981953"/>
            <a:ext cx="1339323" cy="18613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臺中市立豐原幼兒園南田分班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1" name="Rectangle 28"/>
          <p:cNvSpPr>
            <a:spLocks noChangeArrowheads="1"/>
          </p:cNvSpPr>
          <p:nvPr/>
        </p:nvSpPr>
        <p:spPr bwMode="auto">
          <a:xfrm>
            <a:off x="6782852" y="1981600"/>
            <a:ext cx="1703589" cy="1001184"/>
          </a:xfrm>
          <a:prstGeom prst="rect">
            <a:avLst/>
          </a:prstGeom>
          <a:solidFill>
            <a:srgbClr val="0000FF">
              <a:alpha val="6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兒童休息區</a:t>
            </a: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558726" y="6369263"/>
            <a:ext cx="18002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一層平面圖│</a:t>
            </a:r>
          </a:p>
        </p:txBody>
      </p:sp>
      <p:sp>
        <p:nvSpPr>
          <p:cNvPr id="19463" name="AutoShape 13"/>
          <p:cNvSpPr>
            <a:spLocks noChangeArrowheads="1"/>
          </p:cNvSpPr>
          <p:nvPr/>
        </p:nvSpPr>
        <p:spPr bwMode="auto">
          <a:xfrm>
            <a:off x="2290397" y="5820147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>
            <a:off x="1867065" y="5862321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grpSp>
        <p:nvGrpSpPr>
          <p:cNvPr id="34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5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8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9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40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1" name="文字方塊 40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SB420-0006</a:t>
            </a:r>
            <a:endParaRPr lang="zh-TW" altLang="en-US" dirty="0"/>
          </a:p>
        </p:txBody>
      </p:sp>
      <p:sp>
        <p:nvSpPr>
          <p:cNvPr id="45" name="矩形 44"/>
          <p:cNvSpPr/>
          <p:nvPr/>
        </p:nvSpPr>
        <p:spPr>
          <a:xfrm>
            <a:off x="797572" y="3020537"/>
            <a:ext cx="658469" cy="545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797572" y="3630172"/>
            <a:ext cx="829887" cy="13633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542148" y="4120448"/>
            <a:ext cx="1324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dirty="0"/>
              <a:t>廁所</a:t>
            </a:r>
          </a:p>
        </p:txBody>
      </p:sp>
      <p:sp>
        <p:nvSpPr>
          <p:cNvPr id="50" name="矩形 49"/>
          <p:cNvSpPr/>
          <p:nvPr/>
        </p:nvSpPr>
        <p:spPr>
          <a:xfrm>
            <a:off x="375694" y="3088955"/>
            <a:ext cx="1507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dirty="0"/>
              <a:t>廚房</a:t>
            </a:r>
          </a:p>
        </p:txBody>
      </p:sp>
      <p:sp>
        <p:nvSpPr>
          <p:cNvPr id="19465" name="Text Box 15"/>
          <p:cNvSpPr txBox="1">
            <a:spLocks noChangeArrowheads="1"/>
          </p:cNvSpPr>
          <p:nvPr/>
        </p:nvSpPr>
        <p:spPr bwMode="auto">
          <a:xfrm flipH="1">
            <a:off x="2127444" y="4550281"/>
            <a:ext cx="1830199" cy="481185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4312398" y="6238912"/>
            <a:ext cx="178520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二層平面圖│</a:t>
            </a:r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6946899" y="6253534"/>
            <a:ext cx="18002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三層平面圖│</a:t>
            </a:r>
          </a:p>
        </p:txBody>
      </p:sp>
      <p:sp>
        <p:nvSpPr>
          <p:cNvPr id="68" name="矩形 67"/>
          <p:cNvSpPr/>
          <p:nvPr/>
        </p:nvSpPr>
        <p:spPr>
          <a:xfrm>
            <a:off x="6863316" y="3162310"/>
            <a:ext cx="1507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dirty="0"/>
              <a:t>遊戲間</a:t>
            </a:r>
          </a:p>
        </p:txBody>
      </p:sp>
      <p:sp>
        <p:nvSpPr>
          <p:cNvPr id="48" name="Text Box 18">
            <a:extLst>
              <a:ext uri="{FF2B5EF4-FFF2-40B4-BE49-F238E27FC236}">
                <a16:creationId xmlns:a16="http://schemas.microsoft.com/office/drawing/2014/main" id="{F0BA02D6-30C5-4E6E-8F08-6E6FC4553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489" y="3646979"/>
            <a:ext cx="1830199" cy="47346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59" name="Text Box 19">
            <a:extLst>
              <a:ext uri="{FF2B5EF4-FFF2-40B4-BE49-F238E27FC236}">
                <a16:creationId xmlns:a16="http://schemas.microsoft.com/office/drawing/2014/main" id="{D0D8E940-A743-4574-BD94-32BBF9B4D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938" y="4104166"/>
            <a:ext cx="1829164" cy="42125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66" name="Text Box 16">
            <a:extLst>
              <a:ext uri="{FF2B5EF4-FFF2-40B4-BE49-F238E27FC236}">
                <a16:creationId xmlns:a16="http://schemas.microsoft.com/office/drawing/2014/main" id="{FC2213CB-0D38-468C-872D-E26912BAB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6507" y="1378536"/>
            <a:ext cx="1190552" cy="1334124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69" name="圓角矩形 5">
            <a:extLst>
              <a:ext uri="{FF2B5EF4-FFF2-40B4-BE49-F238E27FC236}">
                <a16:creationId xmlns:a16="http://schemas.microsoft.com/office/drawing/2014/main" id="{967DC552-107F-4DD7-BBDA-B388D75DF39C}"/>
              </a:ext>
            </a:extLst>
          </p:cNvPr>
          <p:cNvSpPr/>
          <p:nvPr/>
        </p:nvSpPr>
        <p:spPr>
          <a:xfrm>
            <a:off x="1517880" y="2471026"/>
            <a:ext cx="1086788" cy="11216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70" name="圓角矩形 2">
            <a:extLst>
              <a:ext uri="{FF2B5EF4-FFF2-40B4-BE49-F238E27FC236}">
                <a16:creationId xmlns:a16="http://schemas.microsoft.com/office/drawing/2014/main" id="{A3F8B6EE-98E9-452E-9A9B-6A5034E5FADF}"/>
              </a:ext>
            </a:extLst>
          </p:cNvPr>
          <p:cNvSpPr/>
          <p:nvPr/>
        </p:nvSpPr>
        <p:spPr>
          <a:xfrm>
            <a:off x="5487521" y="1488325"/>
            <a:ext cx="913748" cy="1415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73" name="圓角矩形 3">
            <a:extLst>
              <a:ext uri="{FF2B5EF4-FFF2-40B4-BE49-F238E27FC236}">
                <a16:creationId xmlns:a16="http://schemas.microsoft.com/office/drawing/2014/main" id="{9F7511F2-3B4B-4A24-8774-9088478045F6}"/>
              </a:ext>
            </a:extLst>
          </p:cNvPr>
          <p:cNvSpPr/>
          <p:nvPr/>
        </p:nvSpPr>
        <p:spPr>
          <a:xfrm>
            <a:off x="745262" y="1323901"/>
            <a:ext cx="1372675" cy="1098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74" name="圓角矩形 5">
            <a:extLst>
              <a:ext uri="{FF2B5EF4-FFF2-40B4-BE49-F238E27FC236}">
                <a16:creationId xmlns:a16="http://schemas.microsoft.com/office/drawing/2014/main" id="{DFC3C98B-BC07-48CB-9730-17752BB99968}"/>
              </a:ext>
            </a:extLst>
          </p:cNvPr>
          <p:cNvSpPr/>
          <p:nvPr/>
        </p:nvSpPr>
        <p:spPr>
          <a:xfrm>
            <a:off x="4312398" y="1470573"/>
            <a:ext cx="1138924" cy="13345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75" name="圓角矩形 5">
            <a:extLst>
              <a:ext uri="{FF2B5EF4-FFF2-40B4-BE49-F238E27FC236}">
                <a16:creationId xmlns:a16="http://schemas.microsoft.com/office/drawing/2014/main" id="{C81FDCC7-C32D-4ADF-A38D-5A8C88756E1C}"/>
              </a:ext>
            </a:extLst>
          </p:cNvPr>
          <p:cNvSpPr/>
          <p:nvPr/>
        </p:nvSpPr>
        <p:spPr>
          <a:xfrm>
            <a:off x="4312398" y="2873088"/>
            <a:ext cx="1222397" cy="184805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81" name="Text Box 12">
            <a:extLst>
              <a:ext uri="{FF2B5EF4-FFF2-40B4-BE49-F238E27FC236}">
                <a16:creationId xmlns:a16="http://schemas.microsoft.com/office/drawing/2014/main" id="{DF03F7F3-321A-46B9-8F88-C700D086D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013" y="5414279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84" name="Rectangle 28">
            <a:extLst>
              <a:ext uri="{FF2B5EF4-FFF2-40B4-BE49-F238E27FC236}">
                <a16:creationId xmlns:a16="http://schemas.microsoft.com/office/drawing/2014/main" id="{C1E55698-7516-403E-861F-DE965A136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2841" y="4831309"/>
            <a:ext cx="1456591" cy="748529"/>
          </a:xfrm>
          <a:prstGeom prst="rect">
            <a:avLst/>
          </a:prstGeom>
          <a:solidFill>
            <a:srgbClr val="0000FF">
              <a:alpha val="6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沐浴區</a:t>
            </a:r>
            <a:r>
              <a:rPr kumimoji="0" lang="en-US" altLang="zh-TW" sz="1800" dirty="0">
                <a:solidFill>
                  <a:srgbClr val="FFFF00"/>
                </a:solidFill>
                <a:latin typeface="Calibri" pitchFamily="34" charset="0"/>
              </a:rPr>
              <a:t>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廁所</a:t>
            </a:r>
          </a:p>
        </p:txBody>
      </p:sp>
    </p:spTree>
    <p:extLst>
      <p:ext uri="{BB962C8B-B14F-4D97-AF65-F5344CB8AC3E}">
        <p14:creationId xmlns:p14="http://schemas.microsoft.com/office/powerpoint/2010/main" val="341511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4">
            <a:extLst>
              <a:ext uri="{FF2B5EF4-FFF2-40B4-BE49-F238E27FC236}">
                <a16:creationId xmlns:a16="http://schemas.microsoft.com/office/drawing/2014/main" id="{CF58851E-ED51-42B5-9E5E-3FCE7C71D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000" y="1074999"/>
            <a:ext cx="7513440" cy="539724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1" name="Rectangle 28"/>
          <p:cNvSpPr>
            <a:spLocks noChangeArrowheads="1"/>
          </p:cNvSpPr>
          <p:nvPr/>
        </p:nvSpPr>
        <p:spPr bwMode="auto">
          <a:xfrm>
            <a:off x="6774457" y="1268760"/>
            <a:ext cx="1201696" cy="1373613"/>
          </a:xfrm>
          <a:prstGeom prst="rect">
            <a:avLst/>
          </a:prstGeom>
          <a:solidFill>
            <a:schemeClr val="accent3">
              <a:lumMod val="20000"/>
              <a:lumOff val="80000"/>
              <a:alpha val="67842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zh-TW" altLang="en-US" sz="1800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395536" y="206370"/>
            <a:ext cx="8351588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臺中市豐原區豐陽國民中學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AutoShape 24"/>
          <p:cNvSpPr>
            <a:spLocks noChangeArrowheads="1"/>
          </p:cNvSpPr>
          <p:nvPr/>
        </p:nvSpPr>
        <p:spPr bwMode="auto">
          <a:xfrm rot="10800000">
            <a:off x="2696154" y="2934273"/>
            <a:ext cx="674241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1" name="圓角矩形 30"/>
          <p:cNvSpPr/>
          <p:nvPr/>
        </p:nvSpPr>
        <p:spPr>
          <a:xfrm>
            <a:off x="1079404" y="2291425"/>
            <a:ext cx="1257691" cy="2687551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4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5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7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SB420-0007</a:t>
            </a:r>
            <a:endParaRPr lang="zh-TW" altLang="en-US" dirty="0"/>
          </a:p>
        </p:txBody>
      </p:sp>
      <p:sp>
        <p:nvSpPr>
          <p:cNvPr id="51" name="AutoShape 24"/>
          <p:cNvSpPr>
            <a:spLocks noChangeArrowheads="1"/>
          </p:cNvSpPr>
          <p:nvPr/>
        </p:nvSpPr>
        <p:spPr bwMode="auto">
          <a:xfrm rot="16200000">
            <a:off x="5299260" y="3700763"/>
            <a:ext cx="1008064" cy="238188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3" name="AutoShape 24"/>
          <p:cNvSpPr>
            <a:spLocks noChangeArrowheads="1"/>
          </p:cNvSpPr>
          <p:nvPr/>
        </p:nvSpPr>
        <p:spPr bwMode="auto">
          <a:xfrm rot="5400000">
            <a:off x="2428921" y="3782348"/>
            <a:ext cx="1050817" cy="411062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4" name="AutoShape 24"/>
          <p:cNvSpPr>
            <a:spLocks noChangeArrowheads="1"/>
          </p:cNvSpPr>
          <p:nvPr/>
        </p:nvSpPr>
        <p:spPr bwMode="auto">
          <a:xfrm rot="10800000">
            <a:off x="4085538" y="2894908"/>
            <a:ext cx="1366162" cy="299379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58" name="AutoShape 24"/>
          <p:cNvSpPr>
            <a:spLocks noChangeArrowheads="1"/>
          </p:cNvSpPr>
          <p:nvPr/>
        </p:nvSpPr>
        <p:spPr bwMode="auto">
          <a:xfrm>
            <a:off x="4031125" y="4642106"/>
            <a:ext cx="737494" cy="212061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6" name="圓角矩形 3">
            <a:extLst>
              <a:ext uri="{FF2B5EF4-FFF2-40B4-BE49-F238E27FC236}">
                <a16:creationId xmlns:a16="http://schemas.microsoft.com/office/drawing/2014/main" id="{F6CDD6A2-3A66-49CC-9422-73D7DA57A9BD}"/>
              </a:ext>
            </a:extLst>
          </p:cNvPr>
          <p:cNvSpPr/>
          <p:nvPr/>
        </p:nvSpPr>
        <p:spPr>
          <a:xfrm>
            <a:off x="5652518" y="1357311"/>
            <a:ext cx="1087141" cy="12813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67" name="圓角矩形 2">
            <a:extLst>
              <a:ext uri="{FF2B5EF4-FFF2-40B4-BE49-F238E27FC236}">
                <a16:creationId xmlns:a16="http://schemas.microsoft.com/office/drawing/2014/main" id="{11830FB0-4905-4CE6-8B53-6BC95D5924F7}"/>
              </a:ext>
            </a:extLst>
          </p:cNvPr>
          <p:cNvSpPr/>
          <p:nvPr/>
        </p:nvSpPr>
        <p:spPr>
          <a:xfrm>
            <a:off x="4627133" y="1322176"/>
            <a:ext cx="1025385" cy="12998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73" name="圓角矩形 5">
            <a:extLst>
              <a:ext uri="{FF2B5EF4-FFF2-40B4-BE49-F238E27FC236}">
                <a16:creationId xmlns:a16="http://schemas.microsoft.com/office/drawing/2014/main" id="{2629F956-11BB-415F-A64E-4DC077E5CBCB}"/>
              </a:ext>
            </a:extLst>
          </p:cNvPr>
          <p:cNvSpPr/>
          <p:nvPr/>
        </p:nvSpPr>
        <p:spPr>
          <a:xfrm>
            <a:off x="2314852" y="4706557"/>
            <a:ext cx="1578492" cy="155390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74" name="Text Box 16">
            <a:extLst>
              <a:ext uri="{FF2B5EF4-FFF2-40B4-BE49-F238E27FC236}">
                <a16:creationId xmlns:a16="http://schemas.microsoft.com/office/drawing/2014/main" id="{FBA62304-1A3A-4EBD-8D71-F514F97A5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121" y="2720102"/>
            <a:ext cx="1347186" cy="922739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 anchor="t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76" name="Rectangle 28">
            <a:extLst>
              <a:ext uri="{FF2B5EF4-FFF2-40B4-BE49-F238E27FC236}">
                <a16:creationId xmlns:a16="http://schemas.microsoft.com/office/drawing/2014/main" id="{CF96E058-5FD9-4B7E-9362-267018562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2064" y="1432096"/>
            <a:ext cx="999605" cy="1022222"/>
          </a:xfrm>
          <a:prstGeom prst="rect">
            <a:avLst/>
          </a:prstGeom>
          <a:solidFill>
            <a:srgbClr val="0000FF">
              <a:alpha val="6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沐浴區</a:t>
            </a:r>
            <a:r>
              <a:rPr kumimoji="0" lang="en-US" altLang="zh-TW" sz="1800" dirty="0">
                <a:solidFill>
                  <a:srgbClr val="FFFF00"/>
                </a:solidFill>
                <a:latin typeface="Calibri" pitchFamily="34" charset="0"/>
              </a:rPr>
              <a:t>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廁所</a:t>
            </a:r>
          </a:p>
        </p:txBody>
      </p:sp>
      <p:sp>
        <p:nvSpPr>
          <p:cNvPr id="79" name="Text Box 12">
            <a:extLst>
              <a:ext uri="{FF2B5EF4-FFF2-40B4-BE49-F238E27FC236}">
                <a16:creationId xmlns:a16="http://schemas.microsoft.com/office/drawing/2014/main" id="{983B6776-F1D2-4CF4-8982-8DE6ABEE8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161" y="5384446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80" name="AutoShape 14">
            <a:extLst>
              <a:ext uri="{FF2B5EF4-FFF2-40B4-BE49-F238E27FC236}">
                <a16:creationId xmlns:a16="http://schemas.microsoft.com/office/drawing/2014/main" id="{D6180A45-E4F6-4940-AE89-41D53496F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0185" y="5832642"/>
            <a:ext cx="283426" cy="447761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81" name="AutoShape 13">
            <a:extLst>
              <a:ext uri="{FF2B5EF4-FFF2-40B4-BE49-F238E27FC236}">
                <a16:creationId xmlns:a16="http://schemas.microsoft.com/office/drawing/2014/main" id="{AA0F6602-9438-4F1F-85C1-74E125A97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062" y="5819469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82" name="Text Box 15">
            <a:extLst>
              <a:ext uri="{FF2B5EF4-FFF2-40B4-BE49-F238E27FC236}">
                <a16:creationId xmlns:a16="http://schemas.microsoft.com/office/drawing/2014/main" id="{0FCDC5C4-AC6B-48A6-9608-B34DB16CC01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047019" y="4978976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83" name="Text Box 18">
            <a:extLst>
              <a:ext uri="{FF2B5EF4-FFF2-40B4-BE49-F238E27FC236}">
                <a16:creationId xmlns:a16="http://schemas.microsoft.com/office/drawing/2014/main" id="{861C9471-455A-4E93-9476-D57022494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8422" y="3940988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84" name="Text Box 19">
            <a:extLst>
              <a:ext uri="{FF2B5EF4-FFF2-40B4-BE49-F238E27FC236}">
                <a16:creationId xmlns:a16="http://schemas.microsoft.com/office/drawing/2014/main" id="{591C7F95-6C18-4F5B-A7ED-FDB264EC2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8422" y="4490267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85" name="圓角矩形 5">
            <a:extLst>
              <a:ext uri="{FF2B5EF4-FFF2-40B4-BE49-F238E27FC236}">
                <a16:creationId xmlns:a16="http://schemas.microsoft.com/office/drawing/2014/main" id="{BBC0D116-D84D-45A3-964F-303173AF1FF8}"/>
              </a:ext>
            </a:extLst>
          </p:cNvPr>
          <p:cNvSpPr/>
          <p:nvPr/>
        </p:nvSpPr>
        <p:spPr>
          <a:xfrm>
            <a:off x="2426727" y="1295060"/>
            <a:ext cx="952782" cy="139365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86" name="圓角矩形 5">
            <a:extLst>
              <a:ext uri="{FF2B5EF4-FFF2-40B4-BE49-F238E27FC236}">
                <a16:creationId xmlns:a16="http://schemas.microsoft.com/office/drawing/2014/main" id="{6B811997-AD0C-4638-94E4-4F847904BA62}"/>
              </a:ext>
            </a:extLst>
          </p:cNvPr>
          <p:cNvSpPr/>
          <p:nvPr/>
        </p:nvSpPr>
        <p:spPr>
          <a:xfrm>
            <a:off x="3408041" y="1280280"/>
            <a:ext cx="1138924" cy="13345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87" name="圓角矩形 5">
            <a:extLst>
              <a:ext uri="{FF2B5EF4-FFF2-40B4-BE49-F238E27FC236}">
                <a16:creationId xmlns:a16="http://schemas.microsoft.com/office/drawing/2014/main" id="{BE0770D8-2EAF-42D8-BF5D-B83969AC7045}"/>
              </a:ext>
            </a:extLst>
          </p:cNvPr>
          <p:cNvSpPr/>
          <p:nvPr/>
        </p:nvSpPr>
        <p:spPr>
          <a:xfrm>
            <a:off x="1297680" y="2561330"/>
            <a:ext cx="757158" cy="2067939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運動休閒區</a:t>
            </a:r>
          </a:p>
        </p:txBody>
      </p:sp>
    </p:spTree>
    <p:extLst>
      <p:ext uri="{BB962C8B-B14F-4D97-AF65-F5344CB8AC3E}">
        <p14:creationId xmlns:p14="http://schemas.microsoft.com/office/powerpoint/2010/main" val="834000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240643" y="182803"/>
            <a:ext cx="8495604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7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翁子里活動中心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467544" y="1266831"/>
            <a:ext cx="3700756" cy="4319036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5552548" y="6384086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 </a:t>
            </a:r>
            <a:r>
              <a:rPr lang="en-US" altLang="zh-TW" sz="1800" dirty="0">
                <a:solidFill>
                  <a:srgbClr val="0000CC"/>
                </a:solidFill>
              </a:rPr>
              <a:t>1F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19470" name="AutoShape 21"/>
          <p:cNvSpPr>
            <a:spLocks noChangeArrowheads="1"/>
          </p:cNvSpPr>
          <p:nvPr/>
        </p:nvSpPr>
        <p:spPr bwMode="auto">
          <a:xfrm rot="10800000">
            <a:off x="3947807" y="4379652"/>
            <a:ext cx="619945" cy="24297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4463354" y="1268760"/>
            <a:ext cx="4655555" cy="4622695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>
              <a:latin typeface="Calibri" pitchFamily="34" charset="0"/>
            </a:endParaRPr>
          </a:p>
        </p:txBody>
      </p:sp>
      <p:grpSp>
        <p:nvGrpSpPr>
          <p:cNvPr id="27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0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1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2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3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34" name="文字方塊 33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SB420-0008</a:t>
            </a:r>
            <a:endParaRPr lang="zh-TW" altLang="en-US" dirty="0"/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1800590" y="6300124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 </a:t>
            </a:r>
            <a:r>
              <a:rPr lang="en-US" altLang="zh-TW" sz="1800" dirty="0">
                <a:solidFill>
                  <a:srgbClr val="0000CC"/>
                </a:solidFill>
              </a:rPr>
              <a:t>BF</a:t>
            </a:r>
            <a:r>
              <a:rPr lang="zh-TW" altLang="en-US" sz="1800" dirty="0">
                <a:solidFill>
                  <a:srgbClr val="0000CC"/>
                </a:solidFill>
              </a:rPr>
              <a:t>│</a:t>
            </a:r>
          </a:p>
        </p:txBody>
      </p:sp>
      <p:sp>
        <p:nvSpPr>
          <p:cNvPr id="22" name="AutoShape 21">
            <a:extLst>
              <a:ext uri="{FF2B5EF4-FFF2-40B4-BE49-F238E27FC236}">
                <a16:creationId xmlns:a16="http://schemas.microsoft.com/office/drawing/2014/main" id="{E6036B34-3991-48B5-AF41-703AF15230D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481160" y="4863893"/>
            <a:ext cx="61994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3" name="AutoShape 21">
            <a:extLst>
              <a:ext uri="{FF2B5EF4-FFF2-40B4-BE49-F238E27FC236}">
                <a16:creationId xmlns:a16="http://schemas.microsoft.com/office/drawing/2014/main" id="{6A0F8E1B-96D5-4E27-A84F-68E96AF923C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96277" y="2376416"/>
            <a:ext cx="61994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25" name="AutoShape 21">
            <a:extLst>
              <a:ext uri="{FF2B5EF4-FFF2-40B4-BE49-F238E27FC236}">
                <a16:creationId xmlns:a16="http://schemas.microsoft.com/office/drawing/2014/main" id="{94074546-13B5-4132-AFE7-9F3C50273464}"/>
              </a:ext>
            </a:extLst>
          </p:cNvPr>
          <p:cNvSpPr>
            <a:spLocks noChangeArrowheads="1"/>
          </p:cNvSpPr>
          <p:nvPr/>
        </p:nvSpPr>
        <p:spPr bwMode="auto">
          <a:xfrm rot="7259875">
            <a:off x="5101866" y="3981654"/>
            <a:ext cx="619945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26" name="Text Box 12">
            <a:extLst>
              <a:ext uri="{FF2B5EF4-FFF2-40B4-BE49-F238E27FC236}">
                <a16:creationId xmlns:a16="http://schemas.microsoft.com/office/drawing/2014/main" id="{878ACED2-B2FA-4A0A-913D-6E2964C26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280" y="5584008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29" name="AutoShape 13">
            <a:extLst>
              <a:ext uri="{FF2B5EF4-FFF2-40B4-BE49-F238E27FC236}">
                <a16:creationId xmlns:a16="http://schemas.microsoft.com/office/drawing/2014/main" id="{5094544D-9D58-48DC-B32E-C5522F8D5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794" y="5860560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/>
          </a:p>
        </p:txBody>
      </p:sp>
      <p:sp>
        <p:nvSpPr>
          <p:cNvPr id="42" name="AutoShape 14">
            <a:extLst>
              <a:ext uri="{FF2B5EF4-FFF2-40B4-BE49-F238E27FC236}">
                <a16:creationId xmlns:a16="http://schemas.microsoft.com/office/drawing/2014/main" id="{8E380820-198D-44DB-8732-48A615979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282" y="5862147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3" name="Text Box 15">
            <a:extLst>
              <a:ext uri="{FF2B5EF4-FFF2-40B4-BE49-F238E27FC236}">
                <a16:creationId xmlns:a16="http://schemas.microsoft.com/office/drawing/2014/main" id="{3A933C9A-7280-440E-8EC1-289BD5C7D049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993072" y="4713394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44" name="Text Box 18">
            <a:extLst>
              <a:ext uri="{FF2B5EF4-FFF2-40B4-BE49-F238E27FC236}">
                <a16:creationId xmlns:a16="http://schemas.microsoft.com/office/drawing/2014/main" id="{3EFF4461-2934-47F6-9C4E-DE52E8BED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4475" y="3675406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45" name="Text Box 19">
            <a:extLst>
              <a:ext uri="{FF2B5EF4-FFF2-40B4-BE49-F238E27FC236}">
                <a16:creationId xmlns:a16="http://schemas.microsoft.com/office/drawing/2014/main" id="{50E8AF06-93E7-4AFC-A490-211396E0F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4475" y="4224685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76C8A6D3-D325-40E5-9113-024A8B6A745B}"/>
              </a:ext>
            </a:extLst>
          </p:cNvPr>
          <p:cNvSpPr txBox="1"/>
          <p:nvPr/>
        </p:nvSpPr>
        <p:spPr>
          <a:xfrm>
            <a:off x="5970208" y="6346949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            </a:t>
            </a:r>
          </a:p>
        </p:txBody>
      </p:sp>
      <p:sp>
        <p:nvSpPr>
          <p:cNvPr id="47" name="Text Box 16">
            <a:extLst>
              <a:ext uri="{FF2B5EF4-FFF2-40B4-BE49-F238E27FC236}">
                <a16:creationId xmlns:a16="http://schemas.microsoft.com/office/drawing/2014/main" id="{FD1A9AED-1FD2-4D25-9C1E-167C68B90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9452" y="1431727"/>
            <a:ext cx="1198127" cy="1232027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49" name="圓角矩形 3">
            <a:extLst>
              <a:ext uri="{FF2B5EF4-FFF2-40B4-BE49-F238E27FC236}">
                <a16:creationId xmlns:a16="http://schemas.microsoft.com/office/drawing/2014/main" id="{E86D7B7E-A2A3-4694-B5B4-C3C0E5AE8209}"/>
              </a:ext>
            </a:extLst>
          </p:cNvPr>
          <p:cNvSpPr/>
          <p:nvPr/>
        </p:nvSpPr>
        <p:spPr>
          <a:xfrm>
            <a:off x="4633569" y="1378520"/>
            <a:ext cx="2301233" cy="9176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50" name="圓角矩形 2">
            <a:extLst>
              <a:ext uri="{FF2B5EF4-FFF2-40B4-BE49-F238E27FC236}">
                <a16:creationId xmlns:a16="http://schemas.microsoft.com/office/drawing/2014/main" id="{046E512F-36C6-4B12-A722-6843FEF2C3FD}"/>
              </a:ext>
            </a:extLst>
          </p:cNvPr>
          <p:cNvSpPr/>
          <p:nvPr/>
        </p:nvSpPr>
        <p:spPr>
          <a:xfrm>
            <a:off x="4529717" y="2341245"/>
            <a:ext cx="877823" cy="1612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51" name="圓角矩形 5">
            <a:extLst>
              <a:ext uri="{FF2B5EF4-FFF2-40B4-BE49-F238E27FC236}">
                <a16:creationId xmlns:a16="http://schemas.microsoft.com/office/drawing/2014/main" id="{0E19F01A-540D-4531-A3E9-0F2534509DDA}"/>
              </a:ext>
            </a:extLst>
          </p:cNvPr>
          <p:cNvSpPr/>
          <p:nvPr/>
        </p:nvSpPr>
        <p:spPr>
          <a:xfrm>
            <a:off x="5671560" y="2662062"/>
            <a:ext cx="1242168" cy="11627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52" name="圓角矩形 5">
            <a:extLst>
              <a:ext uri="{FF2B5EF4-FFF2-40B4-BE49-F238E27FC236}">
                <a16:creationId xmlns:a16="http://schemas.microsoft.com/office/drawing/2014/main" id="{D83FD3DB-B3AF-4A36-A697-DA02A6BF1F6B}"/>
              </a:ext>
            </a:extLst>
          </p:cNvPr>
          <p:cNvSpPr/>
          <p:nvPr/>
        </p:nvSpPr>
        <p:spPr>
          <a:xfrm>
            <a:off x="560322" y="1367913"/>
            <a:ext cx="1249492" cy="194643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54" name="圓角矩形 5">
            <a:extLst>
              <a:ext uri="{FF2B5EF4-FFF2-40B4-BE49-F238E27FC236}">
                <a16:creationId xmlns:a16="http://schemas.microsoft.com/office/drawing/2014/main" id="{DC399D65-3198-4E5C-996D-52481DA9788C}"/>
              </a:ext>
            </a:extLst>
          </p:cNvPr>
          <p:cNvSpPr/>
          <p:nvPr/>
        </p:nvSpPr>
        <p:spPr>
          <a:xfrm>
            <a:off x="640558" y="3563728"/>
            <a:ext cx="1169256" cy="186824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55" name="圓角矩形 24">
            <a:extLst>
              <a:ext uri="{FF2B5EF4-FFF2-40B4-BE49-F238E27FC236}">
                <a16:creationId xmlns:a16="http://schemas.microsoft.com/office/drawing/2014/main" id="{6BAF4112-148A-4B55-BA5C-5D613DF91E4D}"/>
              </a:ext>
            </a:extLst>
          </p:cNvPr>
          <p:cNvSpPr/>
          <p:nvPr/>
        </p:nvSpPr>
        <p:spPr>
          <a:xfrm>
            <a:off x="2532074" y="1417940"/>
            <a:ext cx="1306845" cy="1190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哺集乳室</a:t>
            </a:r>
          </a:p>
        </p:txBody>
      </p:sp>
    </p:spTree>
    <p:extLst>
      <p:ext uri="{BB962C8B-B14F-4D97-AF65-F5344CB8AC3E}">
        <p14:creationId xmlns:p14="http://schemas.microsoft.com/office/powerpoint/2010/main" val="2049368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5768043" y="5543418"/>
            <a:ext cx="1648223" cy="1053934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023488" y="980728"/>
            <a:ext cx="7508952" cy="4565471"/>
          </a:xfrm>
          <a:prstGeom prst="rect">
            <a:avLst/>
          </a:prstGeom>
          <a:solidFill>
            <a:srgbClr val="FFCC99">
              <a:alpha val="50195"/>
            </a:srgbClr>
          </a:solidFill>
          <a:ln w="38100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zh-TW" sz="1800" dirty="0">
              <a:latin typeface="Calibri" pitchFamily="34" charset="0"/>
            </a:endParaRP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466724" y="206370"/>
            <a:ext cx="8280400" cy="503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大湳里活動中心</a:t>
            </a:r>
            <a:r>
              <a:rPr lang="zh-TW" altLang="en-US" sz="2000" dirty="0">
                <a:solidFill>
                  <a:srgbClr val="775F55"/>
                </a:solidFill>
              </a:rPr>
              <a:t>避難平面配置圖</a:t>
            </a:r>
            <a:endParaRPr kumimoji="0"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1629348" y="5389812"/>
            <a:ext cx="1800225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>
                <a:solidFill>
                  <a:srgbClr val="0000CC"/>
                </a:solidFill>
              </a:rPr>
              <a:t>│</a:t>
            </a:r>
            <a:r>
              <a:rPr lang="zh-TW" altLang="en-US" sz="1800" dirty="0">
                <a:solidFill>
                  <a:srgbClr val="0000CC"/>
                </a:solidFill>
              </a:rPr>
              <a:t>大門出入口│</a:t>
            </a:r>
          </a:p>
        </p:txBody>
      </p:sp>
      <p:sp>
        <p:nvSpPr>
          <p:cNvPr id="19463" name="AutoShape 13"/>
          <p:cNvSpPr>
            <a:spLocks noChangeArrowheads="1"/>
          </p:cNvSpPr>
          <p:nvPr/>
        </p:nvSpPr>
        <p:spPr bwMode="auto">
          <a:xfrm>
            <a:off x="2466565" y="5819469"/>
            <a:ext cx="287338" cy="433387"/>
          </a:xfrm>
          <a:prstGeom prst="upArrow">
            <a:avLst>
              <a:gd name="adj1" fmla="val 50000"/>
              <a:gd name="adj2" fmla="val 3770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19464" name="AutoShape 14"/>
          <p:cNvSpPr>
            <a:spLocks noChangeArrowheads="1"/>
          </p:cNvSpPr>
          <p:nvPr/>
        </p:nvSpPr>
        <p:spPr bwMode="auto">
          <a:xfrm>
            <a:off x="2132911" y="5851382"/>
            <a:ext cx="288925" cy="4318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3" name="文字方塊 32"/>
          <p:cNvSpPr txBox="1"/>
          <p:nvPr/>
        </p:nvSpPr>
        <p:spPr>
          <a:xfrm>
            <a:off x="5970208" y="6346949"/>
            <a:ext cx="283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            </a:t>
            </a:r>
          </a:p>
        </p:txBody>
      </p:sp>
      <p:grpSp>
        <p:nvGrpSpPr>
          <p:cNvPr id="35" name="Group 70"/>
          <p:cNvGrpSpPr>
            <a:grpSpLocks/>
          </p:cNvGrpSpPr>
          <p:nvPr/>
        </p:nvGrpSpPr>
        <p:grpSpPr bwMode="auto">
          <a:xfrm>
            <a:off x="179512" y="5747483"/>
            <a:ext cx="820088" cy="690683"/>
            <a:chOff x="136" y="2976"/>
            <a:chExt cx="930" cy="1089"/>
          </a:xfrm>
        </p:grpSpPr>
        <p:sp>
          <p:nvSpPr>
            <p:cNvPr id="36" name="Rectangle 64"/>
            <p:cNvSpPr>
              <a:spLocks noChangeArrowheads="1"/>
            </p:cNvSpPr>
            <p:nvPr/>
          </p:nvSpPr>
          <p:spPr bwMode="auto">
            <a:xfrm>
              <a:off x="158" y="2976"/>
              <a:ext cx="908" cy="22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1100" dirty="0">
                  <a:latin typeface="Calibri" pitchFamily="34" charset="0"/>
                </a:rPr>
                <a:t>圖      例</a:t>
              </a:r>
            </a:p>
          </p:txBody>
        </p:sp>
        <p:sp>
          <p:nvSpPr>
            <p:cNvPr id="37" name="Rectangle 65"/>
            <p:cNvSpPr>
              <a:spLocks noChangeArrowheads="1"/>
            </p:cNvSpPr>
            <p:nvPr/>
          </p:nvSpPr>
          <p:spPr bwMode="auto">
            <a:xfrm>
              <a:off x="158" y="3203"/>
              <a:ext cx="908" cy="86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8" name="AutoShape 68"/>
            <p:cNvSpPr>
              <a:spLocks noChangeArrowheads="1"/>
            </p:cNvSpPr>
            <p:nvPr/>
          </p:nvSpPr>
          <p:spPr bwMode="auto">
            <a:xfrm rot="10800000">
              <a:off x="341" y="3575"/>
              <a:ext cx="499" cy="171"/>
            </a:xfrm>
            <a:prstGeom prst="rightArrow">
              <a:avLst>
                <a:gd name="adj1" fmla="val 50000"/>
                <a:gd name="adj2" fmla="val 9240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zh-TW" altLang="zh-TW" sz="1800">
                <a:latin typeface="Calibri" pitchFamily="34" charset="0"/>
              </a:endParaRPr>
            </a:p>
          </p:txBody>
        </p:sp>
        <p:sp>
          <p:nvSpPr>
            <p:cNvPr id="39" name="Text Box 69"/>
            <p:cNvSpPr txBox="1">
              <a:spLocks noChangeArrowheads="1"/>
            </p:cNvSpPr>
            <p:nvPr/>
          </p:nvSpPr>
          <p:spPr bwMode="auto">
            <a:xfrm>
              <a:off x="136" y="3731"/>
              <a:ext cx="8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zh-TW" altLang="en-US" sz="900" dirty="0">
                  <a:latin typeface="Calibri" pitchFamily="34" charset="0"/>
                </a:rPr>
                <a:t>災民收容動線</a:t>
              </a: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-283497" y="6472245"/>
            <a:ext cx="242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 </a:t>
            </a:r>
            <a:r>
              <a:rPr lang="en-US" altLang="zh-TW" dirty="0"/>
              <a:t>SB420-0010</a:t>
            </a:r>
            <a:endParaRPr lang="zh-TW" altLang="en-US" dirty="0"/>
          </a:p>
        </p:txBody>
      </p:sp>
      <p:sp>
        <p:nvSpPr>
          <p:cNvPr id="47" name="AutoShape 21"/>
          <p:cNvSpPr>
            <a:spLocks noChangeArrowheads="1"/>
          </p:cNvSpPr>
          <p:nvPr/>
        </p:nvSpPr>
        <p:spPr bwMode="auto">
          <a:xfrm rot="6225666">
            <a:off x="1923150" y="2748282"/>
            <a:ext cx="1008063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48" name="AutoShape 21"/>
          <p:cNvSpPr>
            <a:spLocks noChangeArrowheads="1"/>
          </p:cNvSpPr>
          <p:nvPr/>
        </p:nvSpPr>
        <p:spPr bwMode="auto">
          <a:xfrm rot="5400000">
            <a:off x="1944815" y="4789979"/>
            <a:ext cx="719137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32" name="Text Box 15">
            <a:extLst>
              <a:ext uri="{FF2B5EF4-FFF2-40B4-BE49-F238E27FC236}">
                <a16:creationId xmlns:a16="http://schemas.microsoft.com/office/drawing/2014/main" id="{17627D19-D952-4041-A836-AC9FECDCAE9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303420" y="4968994"/>
            <a:ext cx="1943103" cy="572861"/>
          </a:xfrm>
          <a:prstGeom prst="rect">
            <a:avLst/>
          </a:prstGeom>
          <a:solidFill>
            <a:srgbClr val="FF5050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登記作業區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76FC9C3D-0EFC-4227-86F8-D3841C166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823" y="3931006"/>
            <a:ext cx="1944204" cy="549279"/>
          </a:xfrm>
          <a:prstGeom prst="rect">
            <a:avLst/>
          </a:prstGeom>
          <a:solidFill>
            <a:srgbClr val="CC99FF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物資儲備處</a:t>
            </a:r>
          </a:p>
        </p:txBody>
      </p:sp>
      <p:sp>
        <p:nvSpPr>
          <p:cNvPr id="49" name="Text Box 19">
            <a:extLst>
              <a:ext uri="{FF2B5EF4-FFF2-40B4-BE49-F238E27FC236}">
                <a16:creationId xmlns:a16="http://schemas.microsoft.com/office/drawing/2014/main" id="{2300E590-72A3-43D4-BA35-49E9209CE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823" y="4480285"/>
            <a:ext cx="1943104" cy="488709"/>
          </a:xfrm>
          <a:prstGeom prst="rect">
            <a:avLst/>
          </a:prstGeom>
          <a:solidFill>
            <a:srgbClr val="CCFF33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600" dirty="0"/>
              <a:t>物資領取處</a:t>
            </a:r>
          </a:p>
        </p:txBody>
      </p:sp>
      <p:sp>
        <p:nvSpPr>
          <p:cNvPr id="55" name="圓角矩形 5">
            <a:extLst>
              <a:ext uri="{FF2B5EF4-FFF2-40B4-BE49-F238E27FC236}">
                <a16:creationId xmlns:a16="http://schemas.microsoft.com/office/drawing/2014/main" id="{ECACF8C0-99A5-402E-BD21-7730F9FA47CC}"/>
              </a:ext>
            </a:extLst>
          </p:cNvPr>
          <p:cNvSpPr/>
          <p:nvPr/>
        </p:nvSpPr>
        <p:spPr>
          <a:xfrm>
            <a:off x="1053116" y="1021920"/>
            <a:ext cx="976501" cy="177090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家庭就寢區</a:t>
            </a:r>
          </a:p>
        </p:txBody>
      </p:sp>
      <p:sp>
        <p:nvSpPr>
          <p:cNvPr id="57" name="圓角矩形 5">
            <a:extLst>
              <a:ext uri="{FF2B5EF4-FFF2-40B4-BE49-F238E27FC236}">
                <a16:creationId xmlns:a16="http://schemas.microsoft.com/office/drawing/2014/main" id="{F28E93F4-B80E-4F1B-9BD6-C22F83DF07EC}"/>
              </a:ext>
            </a:extLst>
          </p:cNvPr>
          <p:cNvSpPr/>
          <p:nvPr/>
        </p:nvSpPr>
        <p:spPr>
          <a:xfrm>
            <a:off x="1068820" y="2842537"/>
            <a:ext cx="870932" cy="15881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女性單身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就寢區</a:t>
            </a:r>
          </a:p>
        </p:txBody>
      </p:sp>
      <p:sp>
        <p:nvSpPr>
          <p:cNvPr id="58" name="圓角矩形 2">
            <a:extLst>
              <a:ext uri="{FF2B5EF4-FFF2-40B4-BE49-F238E27FC236}">
                <a16:creationId xmlns:a16="http://schemas.microsoft.com/office/drawing/2014/main" id="{B20248A4-684C-4F02-AAD1-ADF3F9F7082F}"/>
              </a:ext>
            </a:extLst>
          </p:cNvPr>
          <p:cNvSpPr/>
          <p:nvPr/>
        </p:nvSpPr>
        <p:spPr>
          <a:xfrm>
            <a:off x="3240824" y="1024219"/>
            <a:ext cx="1267873" cy="1404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男性單身就寢區</a:t>
            </a:r>
          </a:p>
        </p:txBody>
      </p:sp>
      <p:sp>
        <p:nvSpPr>
          <p:cNvPr id="59" name="圓角矩形 3">
            <a:extLst>
              <a:ext uri="{FF2B5EF4-FFF2-40B4-BE49-F238E27FC236}">
                <a16:creationId xmlns:a16="http://schemas.microsoft.com/office/drawing/2014/main" id="{9EB0043C-A3FE-4F8D-87A0-91F684C739DC}"/>
              </a:ext>
            </a:extLst>
          </p:cNvPr>
          <p:cNvSpPr/>
          <p:nvPr/>
        </p:nvSpPr>
        <p:spPr>
          <a:xfrm>
            <a:off x="4581107" y="1034088"/>
            <a:ext cx="1296144" cy="1404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身障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老人就寢區</a:t>
            </a:r>
          </a:p>
        </p:txBody>
      </p:sp>
      <p:sp>
        <p:nvSpPr>
          <p:cNvPr id="62" name="圓角矩形 5">
            <a:extLst>
              <a:ext uri="{FF2B5EF4-FFF2-40B4-BE49-F238E27FC236}">
                <a16:creationId xmlns:a16="http://schemas.microsoft.com/office/drawing/2014/main" id="{8A229316-C737-4869-A43A-F8B17688B472}"/>
              </a:ext>
            </a:extLst>
          </p:cNvPr>
          <p:cNvSpPr/>
          <p:nvPr/>
        </p:nvSpPr>
        <p:spPr>
          <a:xfrm>
            <a:off x="3142599" y="2866877"/>
            <a:ext cx="1464325" cy="10011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文康區</a:t>
            </a:r>
            <a:r>
              <a:rPr lang="en-US" altLang="zh-TW" dirty="0"/>
              <a:t>/</a:t>
            </a:r>
          </a:p>
          <a:p>
            <a:pPr algn="ctr"/>
            <a:r>
              <a:rPr lang="zh-TW" altLang="en-US" dirty="0"/>
              <a:t>用餐區</a:t>
            </a:r>
          </a:p>
        </p:txBody>
      </p:sp>
      <p:sp>
        <p:nvSpPr>
          <p:cNvPr id="63" name="AutoShape 21">
            <a:extLst>
              <a:ext uri="{FF2B5EF4-FFF2-40B4-BE49-F238E27FC236}">
                <a16:creationId xmlns:a16="http://schemas.microsoft.com/office/drawing/2014/main" id="{67C18561-8162-4D24-A958-96E6DD0957C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232415" y="2130045"/>
            <a:ext cx="1008063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4" name="AutoShape 24">
            <a:extLst>
              <a:ext uri="{FF2B5EF4-FFF2-40B4-BE49-F238E27FC236}">
                <a16:creationId xmlns:a16="http://schemas.microsoft.com/office/drawing/2014/main" id="{40790D27-4D3E-49A6-8E44-19317EE21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1797" y="3946588"/>
            <a:ext cx="737494" cy="230652"/>
          </a:xfrm>
          <a:prstGeom prst="rightArrow">
            <a:avLst>
              <a:gd name="adj1" fmla="val 50000"/>
              <a:gd name="adj2" fmla="val 708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66" name="Text Box 16">
            <a:extLst>
              <a:ext uri="{FF2B5EF4-FFF2-40B4-BE49-F238E27FC236}">
                <a16:creationId xmlns:a16="http://schemas.microsoft.com/office/drawing/2014/main" id="{F01FA248-87C5-4435-B077-9669261B6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165" y="1034088"/>
            <a:ext cx="1190552" cy="1334124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dirty="0"/>
              <a:t> </a:t>
            </a:r>
            <a:r>
              <a:rPr lang="zh-TW" altLang="en-US" sz="1600" dirty="0"/>
              <a:t>福利諮詢及醫護區</a:t>
            </a:r>
          </a:p>
        </p:txBody>
      </p:sp>
      <p:sp>
        <p:nvSpPr>
          <p:cNvPr id="67" name="Rectangle 28">
            <a:extLst>
              <a:ext uri="{FF2B5EF4-FFF2-40B4-BE49-F238E27FC236}">
                <a16:creationId xmlns:a16="http://schemas.microsoft.com/office/drawing/2014/main" id="{1046B137-9271-4358-9ADC-4C9A48944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2326" y="2537657"/>
            <a:ext cx="1145806" cy="1667988"/>
          </a:xfrm>
          <a:prstGeom prst="rect">
            <a:avLst/>
          </a:prstGeom>
          <a:solidFill>
            <a:srgbClr val="0000FF">
              <a:alpha val="6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沐浴區</a:t>
            </a:r>
            <a:r>
              <a:rPr kumimoji="0" lang="en-US" altLang="zh-TW" sz="1800" dirty="0">
                <a:solidFill>
                  <a:srgbClr val="FFFF00"/>
                </a:solidFill>
                <a:latin typeface="Calibri" pitchFamily="34" charset="0"/>
              </a:rPr>
              <a:t>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FF00"/>
                </a:solidFill>
                <a:latin typeface="Calibri" pitchFamily="34" charset="0"/>
              </a:rPr>
              <a:t>廁所</a:t>
            </a:r>
          </a:p>
        </p:txBody>
      </p:sp>
      <p:sp>
        <p:nvSpPr>
          <p:cNvPr id="68" name="AutoShape 21">
            <a:extLst>
              <a:ext uri="{FF2B5EF4-FFF2-40B4-BE49-F238E27FC236}">
                <a16:creationId xmlns:a16="http://schemas.microsoft.com/office/drawing/2014/main" id="{645D82D9-0E97-444D-8E49-36258BB8376D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622671" y="4574677"/>
            <a:ext cx="1008063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/>
          </a:p>
        </p:txBody>
      </p:sp>
      <p:sp>
        <p:nvSpPr>
          <p:cNvPr id="70" name="圓角矩形 24">
            <a:extLst>
              <a:ext uri="{FF2B5EF4-FFF2-40B4-BE49-F238E27FC236}">
                <a16:creationId xmlns:a16="http://schemas.microsoft.com/office/drawing/2014/main" id="{FF1B60AA-1BCA-4279-94AE-69FAAC1D3039}"/>
              </a:ext>
            </a:extLst>
          </p:cNvPr>
          <p:cNvSpPr/>
          <p:nvPr/>
        </p:nvSpPr>
        <p:spPr>
          <a:xfrm>
            <a:off x="1057906" y="4476422"/>
            <a:ext cx="870932" cy="862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哺集乳室</a:t>
            </a:r>
          </a:p>
        </p:txBody>
      </p:sp>
    </p:spTree>
    <p:extLst>
      <p:ext uri="{BB962C8B-B14F-4D97-AF65-F5344CB8AC3E}">
        <p14:creationId xmlns:p14="http://schemas.microsoft.com/office/powerpoint/2010/main" val="2984017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2878</TotalTime>
  <Words>2563</Words>
  <Application>Microsoft Office PowerPoint</Application>
  <PresentationFormat>如螢幕大小 (4:3)</PresentationFormat>
  <Paragraphs>813</Paragraphs>
  <Slides>44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44</vt:i4>
      </vt:variant>
    </vt:vector>
  </HeadingPairs>
  <TitlesOfParts>
    <vt:vector size="49" baseType="lpstr">
      <vt:lpstr>新細明體</vt:lpstr>
      <vt:lpstr>標楷體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葉家丞</dc:creator>
  <cp:lastModifiedBy>簡家鳳</cp:lastModifiedBy>
  <cp:revision>431</cp:revision>
  <cp:lastPrinted>2019-07-01T11:03:49Z</cp:lastPrinted>
  <dcterms:created xsi:type="dcterms:W3CDTF">2018-04-09T02:56:37Z</dcterms:created>
  <dcterms:modified xsi:type="dcterms:W3CDTF">2024-01-30T08:27:10Z</dcterms:modified>
</cp:coreProperties>
</file>